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10"/>
  </p:notesMasterIdLst>
  <p:sldIdLst>
    <p:sldId id="257" r:id="rId3"/>
    <p:sldId id="267" r:id="rId4"/>
    <p:sldId id="272" r:id="rId5"/>
    <p:sldId id="271" r:id="rId6"/>
    <p:sldId id="270" r:id="rId7"/>
    <p:sldId id="266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B7F0-21DB-4860-A83E-1769643F406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F6FB-F35B-46A7-8F41-D2A66BB71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32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5"/>
            <a:ext cx="463450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6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748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18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453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5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5" y="1825625"/>
            <a:ext cx="5798105" cy="4361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288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1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2598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0025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4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5"/>
            <a:ext cx="5917474" cy="436116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671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540222"/>
            <a:ext cx="6613188" cy="195005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3249036"/>
            <a:ext cx="10515600" cy="2927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6881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5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0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7747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072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2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2" cy="4351338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3002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8" y="1844829"/>
            <a:ext cx="458694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7" y="373625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1120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7" y="2585277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9336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690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2" y="365125"/>
            <a:ext cx="961349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2" y="1825625"/>
            <a:ext cx="96134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659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5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5" y="1825624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2278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2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8428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69" y="862005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69" y="2322504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4007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0" y="365125"/>
            <a:ext cx="6264614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0" y="1825625"/>
            <a:ext cx="6264614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846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399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399" y="1825625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811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800" indent="-228600">
              <a:defRPr sz="2800">
                <a:solidFill>
                  <a:srgbClr val="FFFFFF"/>
                </a:solidFill>
              </a:defRPr>
            </a:lvl2pPr>
            <a:lvl3pPr marL="1160584" indent="-246184">
              <a:defRPr sz="2800">
                <a:solidFill>
                  <a:srgbClr val="FFFFFF"/>
                </a:solidFill>
              </a:defRPr>
            </a:lvl3pPr>
            <a:lvl4pPr marL="1638300" indent="-266700">
              <a:defRPr sz="2800">
                <a:solidFill>
                  <a:srgbClr val="FFFFFF"/>
                </a:solidFill>
              </a:defRPr>
            </a:lvl4pPr>
            <a:lvl5pPr marL="2119745" indent="-290945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243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43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29" y="5051957"/>
            <a:ext cx="1662848" cy="166284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480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1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1" y="1825625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951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1967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2237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045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0401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948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2956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0326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7690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078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3464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3pPr marL="1219200" indent="-304800"/>
            <a:lvl4pPr marL="1737360" indent="-365760"/>
            <a:lvl5pPr marL="2194560" indent="-365760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5624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671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727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654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BF63-95F6-40D6-908D-3E08C6B626A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00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650A-B98A-44B4-83D0-AEB25ED72A9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2A89-6230-4436-BAFD-B22A55E4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0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03181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55349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91047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714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5"/>
            <a:ext cx="3909474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5853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396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06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8434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0978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0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41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41913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3946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097847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916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2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2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812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0874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33262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0019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5403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4688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096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83512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49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49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341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1445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761" y="365125"/>
            <a:ext cx="722376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65761" y="1825625"/>
            <a:ext cx="7223760" cy="4209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107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41" y="5191464"/>
            <a:ext cx="1617835" cy="161783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577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80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536058" y="5188376"/>
            <a:ext cx="1628678" cy="16286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57" marR="0" indent="-261257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53" marR="0" indent="-28135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309" marR="0" indent="-33250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4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6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8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40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7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ible-help.ru/wp-content/uploads/group-holding-bibles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4" y="3429000"/>
            <a:ext cx="8843360" cy="33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0" y="0"/>
            <a:ext cx="1117409" cy="111740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8261" y="945180"/>
            <a:ext cx="10048903" cy="639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 </a:t>
            </a:r>
            <a:r>
              <a:rPr lang="ru-RU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лужение Школы Библии</a:t>
            </a:r>
            <a:endParaRPr lang="en-US" sz="3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1B1A9-FD3C-10A9-1D91-634196203F2E}"/>
              </a:ext>
            </a:extLst>
          </p:cNvPr>
          <p:cNvSpPr txBox="1"/>
          <p:nvPr/>
        </p:nvSpPr>
        <p:spPr>
          <a:xfrm>
            <a:off x="498894" y="1895090"/>
            <a:ext cx="9607639" cy="1307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миссионерская работа не организована в местной</a:t>
            </a:r>
          </a:p>
          <a:p>
            <a:pPr indent="450215" algn="just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общине, - она не организована нигде...</a:t>
            </a:r>
          </a:p>
        </p:txBody>
      </p:sp>
    </p:spTree>
    <p:extLst>
      <p:ext uri="{BB962C8B-B14F-4D97-AF65-F5344CB8AC3E}">
        <p14:creationId xmlns:p14="http://schemas.microsoft.com/office/powerpoint/2010/main" val="370731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" y="1"/>
            <a:ext cx="968992" cy="968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84507E-DF5F-9097-2AB5-743D0615399B}"/>
              </a:ext>
            </a:extLst>
          </p:cNvPr>
          <p:cNvSpPr txBox="1"/>
          <p:nvPr/>
        </p:nvSpPr>
        <p:spPr>
          <a:xfrm>
            <a:off x="448236" y="1842264"/>
            <a:ext cx="9897036" cy="2185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Школа Библии является универсальным евангельским инструментом.</a:t>
            </a:r>
          </a:p>
          <a:p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Её необходимо организовать в </a:t>
            </a:r>
            <a:r>
              <a:rPr lang="ru-RU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каждой общине!</a:t>
            </a:r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3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" y="1"/>
            <a:ext cx="968992" cy="968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094556-E2E4-0438-45AC-D1FD3ECF43B2}"/>
              </a:ext>
            </a:extLst>
          </p:cNvPr>
          <p:cNvSpPr txBox="1"/>
          <p:nvPr/>
        </p:nvSpPr>
        <p:spPr>
          <a:xfrm>
            <a:off x="0" y="632758"/>
            <a:ext cx="10279117" cy="6555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ШБ базируется на служении местной общины:</a:t>
            </a:r>
          </a:p>
          <a:p>
            <a:pPr indent="450215" algn="just">
              <a:lnSpc>
                <a:spcPct val="150000"/>
              </a:lnSpc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общине избирается руководитель ШБ.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общине назначаются учителя ШБ.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ученики ШБ, в том числе которые проходят обучение онлайн прикрепляются к местным общинам по принципу места жительства.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Ученики ШБ после изучения уроков должны прийти в местную общину.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6424" y="1601750"/>
            <a:ext cx="7917976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2047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" y="1"/>
            <a:ext cx="968992" cy="968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094556-E2E4-0438-45AC-D1FD3ECF43B2}"/>
              </a:ext>
            </a:extLst>
          </p:cNvPr>
          <p:cNvSpPr txBox="1"/>
          <p:nvPr/>
        </p:nvSpPr>
        <p:spPr>
          <a:xfrm>
            <a:off x="733059" y="815764"/>
            <a:ext cx="8371268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Преподавание библейских уроков должно быть частью ежегодного плана каждой общины.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ШБ (опыты, информация, призывы) должны часть звучать на богослужениях.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Дважды в год перед общиной представляется отчет о служении ШБ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 просто цифры, но вдохновляющие опыты)</a:t>
            </a:r>
            <a:endParaRPr lang="ru-RU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6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0CD259-983B-3659-DBC2-12FA09D591F4}"/>
              </a:ext>
            </a:extLst>
          </p:cNvPr>
          <p:cNvSpPr txBox="1"/>
          <p:nvPr/>
        </p:nvSpPr>
        <p:spPr>
          <a:xfrm>
            <a:off x="237311" y="438168"/>
            <a:ext cx="10113525" cy="60324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hangingPunct="0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Преподавание библейских уроков должно быть частью ежегодного плана каждой общины.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ru-RU" sz="2400" b="1" i="0" u="none" strike="noStrike" cap="none" spc="0" normalizeH="0" baseline="0" dirty="0" smtClean="0">
              <a:ln>
                <a:noFill/>
              </a:ln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каждой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общине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руководитель Школы Библии, регулярно </a:t>
            </a:r>
          </a:p>
          <a:p>
            <a:pPr hangingPunct="0"/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 представляет отчет о деятельности ШБ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 Совете общины, на </a:t>
            </a:r>
          </a:p>
          <a:p>
            <a:pPr hangingPunct="0"/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 общих собраниях, в группах соц.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етей и др.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Подготовка и демонстрация в 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КАЖДОЙ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общине видео роликов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 об опытах в ШБ,  интересных людях-студентах, методах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Регулярная,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вдохновляющая информация о Школе Библии из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Униона/Конференции/Миссии  для 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КАЖДОЙ 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общины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Каждый Унион/Конференция активно поддерживает,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 анализирует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 развивает 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служение ШБ  в 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КАЖДОЙ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общине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66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" y="1"/>
            <a:ext cx="968992" cy="96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6B3A12-AB7E-8C67-C8C3-C78CF708F170}"/>
              </a:ext>
            </a:extLst>
          </p:cNvPr>
          <p:cNvSpPr txBox="1"/>
          <p:nvPr/>
        </p:nvSpPr>
        <p:spPr>
          <a:xfrm>
            <a:off x="630622" y="968993"/>
            <a:ext cx="9837681" cy="4955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будут результаты, </a:t>
            </a:r>
            <a:r>
              <a:rPr lang="ru-RU" sz="28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каждая община и группа</a:t>
            </a:r>
          </a:p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 Школу Библии?</a:t>
            </a:r>
          </a:p>
          <a:p>
            <a:pPr algn="l"/>
            <a:endParaRPr lang="ru-RU" sz="2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значительно больше людей изучающих библейскую </a:t>
            </a: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истину.</a:t>
            </a:r>
            <a:endParaRPr lang="ru-RU" sz="20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больше людей познакомятся с адвентистским библейским учением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0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евангельские программы будут приходить уже подготовленные люди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общинах и группах всегда будут регулярные крещения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миссионерский дух церкви возрастет и мы эффективнее будем совершать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миссию во славу Господа!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5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714699" y="159223"/>
            <a:ext cx="5340823" cy="5227093"/>
          </a:xfrm>
        </p:spPr>
        <p:txBody>
          <a:bodyPr/>
          <a:lstStyle/>
          <a:p>
            <a:r>
              <a:rPr lang="ru-RU" sz="3200" i="1" dirty="0"/>
              <a:t>Школа Библии.</a:t>
            </a:r>
            <a:br>
              <a:rPr lang="ru-RU" sz="3200" i="1" dirty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/>
            </a:r>
            <a:br>
              <a:rPr lang="ru-RU" sz="3200" i="1" dirty="0"/>
            </a:br>
            <a:endParaRPr lang="en-US" sz="3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522" y="1897420"/>
            <a:ext cx="4136876" cy="4136876"/>
          </a:xfrm>
          <a:prstGeom prst="rect">
            <a:avLst/>
          </a:prstGeom>
        </p:spPr>
      </p:pic>
      <p:sp>
        <p:nvSpPr>
          <p:cNvPr id="6" name="Рисунок 1">
            <a:extLst>
              <a:ext uri="{FF2B5EF4-FFF2-40B4-BE49-F238E27FC236}">
                <a16:creationId xmlns:a16="http://schemas.microsoft.com/office/drawing/2014/main" id="{63FF988B-7B9A-0E57-85CF-1FEA406CC7B6}"/>
              </a:ext>
            </a:extLst>
          </p:cNvPr>
          <p:cNvSpPr txBox="1">
            <a:spLocks/>
          </p:cNvSpPr>
          <p:nvPr/>
        </p:nvSpPr>
        <p:spPr>
          <a:xfrm>
            <a:off x="0" y="360609"/>
            <a:ext cx="6676568" cy="6858000"/>
          </a:xfrm>
          <a:prstGeom prst="rect">
            <a:avLst/>
          </a:prstGeom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A40AC-BF86-91EA-F051-B4F7BC0C610E}"/>
              </a:ext>
            </a:extLst>
          </p:cNvPr>
          <p:cNvSpPr txBox="1"/>
          <p:nvPr/>
        </p:nvSpPr>
        <p:spPr>
          <a:xfrm>
            <a:off x="289211" y="2084279"/>
            <a:ext cx="609814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Э.Уайт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писала: 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 увидите, насколько успешным может быть сближение с людьми во время подобных </a:t>
            </a:r>
            <a:r>
              <a:rPr lang="ru-RU" sz="20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библейских уроков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Работники, трудящиеся совместно со служителем, должны с терпением и добротой прикладывать особые усилия, чтобы привести заинтересованных людей к пониманию истины. И даже если у вас есть только один ученик, он один, будучи до конца убежденным, понесет свет остальным. Эти испытующие истины настолько важны, что могут возвещаться снова и снова, оставляя отпечаток на умах слушателей". </a:t>
            </a:r>
            <a:r>
              <a:rPr lang="ru-RU" sz="2000" i="1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i="1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Особые свидетельства, А7, с. 7)</a:t>
            </a:r>
            <a:endParaRPr lang="ru-RU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76E6A-4294-2C5D-D9D5-D767818BCFD8}"/>
              </a:ext>
            </a:extLst>
          </p:cNvPr>
          <p:cNvSpPr txBox="1"/>
          <p:nvPr/>
        </p:nvSpPr>
        <p:spPr>
          <a:xfrm>
            <a:off x="396025" y="622280"/>
            <a:ext cx="60981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в общине будут мобилизованы все ресурсы на поиск и привлечение учеников, в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общине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Библии будет всегда активно выполнять евангельское служение»</a:t>
            </a:r>
          </a:p>
        </p:txBody>
      </p:sp>
    </p:spTree>
    <p:extLst>
      <p:ext uri="{BB962C8B-B14F-4D97-AF65-F5344CB8AC3E}">
        <p14:creationId xmlns:p14="http://schemas.microsoft.com/office/powerpoint/2010/main" val="367179202"/>
      </p:ext>
    </p:extLst>
  </p:cSld>
  <p:clrMapOvr>
    <a:masterClrMapping/>
  </p:clrMapOvr>
</p:sld>
</file>

<file path=ppt/theme/theme1.xml><?xml version="1.0" encoding="utf-8"?>
<a:theme xmlns:a="http://schemas.openxmlformats.org/drawingml/2006/main" name="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2.xml><?xml version="1.0" encoding="utf-8"?>
<a:theme xmlns:a="http://schemas.openxmlformats.org/drawingml/2006/main" name="1_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390</Words>
  <Application>Microsoft Office PowerPoint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Helvetica</vt:lpstr>
      <vt:lpstr>Times New Roman</vt:lpstr>
      <vt:lpstr>Брендбук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 Библии.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 таранюк</dc:creator>
  <cp:lastModifiedBy>Жан</cp:lastModifiedBy>
  <cp:revision>170</cp:revision>
  <dcterms:created xsi:type="dcterms:W3CDTF">2022-04-26T13:08:03Z</dcterms:created>
  <dcterms:modified xsi:type="dcterms:W3CDTF">2022-05-11T16:10:27Z</dcterms:modified>
</cp:coreProperties>
</file>