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1" r:id="rId2"/>
    <p:sldId id="283" r:id="rId3"/>
    <p:sldId id="269" r:id="rId4"/>
    <p:sldId id="271" r:id="rId5"/>
    <p:sldId id="257" r:id="rId6"/>
    <p:sldId id="268" r:id="rId7"/>
    <p:sldId id="267" r:id="rId8"/>
    <p:sldId id="266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770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233669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28" r:id="rId47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562" y="1536834"/>
            <a:ext cx="9144001" cy="2387601"/>
          </a:xfrm>
        </p:spPr>
        <p:txBody>
          <a:bodyPr/>
          <a:lstStyle/>
          <a:p>
            <a:r>
              <a:rPr lang="ru-RU" dirty="0" smtClean="0"/>
              <a:t>«Школа Библии в каждой общине»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6432645" y="4905542"/>
            <a:ext cx="3674918" cy="717046"/>
          </a:xfrm>
        </p:spPr>
        <p:txBody>
          <a:bodyPr>
            <a:noAutofit/>
          </a:bodyPr>
          <a:lstStyle/>
          <a:p>
            <a:r>
              <a:rPr lang="ru-RU" sz="2400" i="1" dirty="0" smtClean="0"/>
              <a:t>Евангельский проект ЕАД</a:t>
            </a:r>
            <a:endParaRPr lang="en-US" sz="2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" y="0"/>
            <a:ext cx="1355677" cy="13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77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Богословское обоснование служения Школы Библии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094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2490" y="92073"/>
            <a:ext cx="8002137" cy="1782219"/>
          </a:xfrm>
        </p:spPr>
        <p:txBody>
          <a:bodyPr>
            <a:normAutofit/>
          </a:bodyPr>
          <a:lstStyle/>
          <a:p>
            <a:r>
              <a:rPr lang="ru-RU" dirty="0" smtClean="0"/>
              <a:t>Великое поручение Христа: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770" y="2620370"/>
            <a:ext cx="8511654" cy="4237630"/>
          </a:xfrm>
        </p:spPr>
        <p:txBody>
          <a:bodyPr/>
          <a:lstStyle/>
          <a:p>
            <a:r>
              <a:rPr lang="ru-RU" dirty="0"/>
              <a:t>«Итак идите, научите все народы, крестя их во имя Отца и Сына и Святого Духа, </a:t>
            </a:r>
            <a:r>
              <a:rPr lang="ru-RU" dirty="0" smtClean="0"/>
              <a:t>уча </a:t>
            </a:r>
            <a:r>
              <a:rPr lang="ru-RU" dirty="0"/>
              <a:t>их соблюдать все, что Я повелел </a:t>
            </a:r>
            <a:r>
              <a:rPr lang="ru-RU" dirty="0" smtClean="0"/>
              <a:t>вам» </a:t>
            </a:r>
          </a:p>
          <a:p>
            <a:r>
              <a:rPr lang="ru-RU" dirty="0"/>
              <a:t>	</a:t>
            </a:r>
            <a:r>
              <a:rPr lang="ru-RU" dirty="0" smtClean="0"/>
              <a:t>		(Мф. 28:19-20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14700" y="159223"/>
            <a:ext cx="3825922" cy="5227093"/>
          </a:xfrm>
        </p:spPr>
        <p:txBody>
          <a:bodyPr/>
          <a:lstStyle/>
          <a:p>
            <a:r>
              <a:rPr lang="ru-RU" sz="2800" i="1" dirty="0" smtClean="0"/>
              <a:t>В Великом поручении ярко выражена идея проповеди Евангелия посредством </a:t>
            </a:r>
            <a:r>
              <a:rPr lang="ru-RU" sz="2800" i="1" u="sng" dirty="0" smtClean="0"/>
              <a:t>обучения</a:t>
            </a:r>
            <a:r>
              <a:rPr lang="ru-RU" sz="2800" i="1" dirty="0" smtClean="0"/>
              <a:t>:</a:t>
            </a:r>
            <a:br>
              <a:rPr lang="ru-RU" sz="2800" i="1" dirty="0" smtClean="0"/>
            </a:b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i="1" dirty="0" smtClean="0"/>
              <a:t>- «Научите»</a:t>
            </a:r>
            <a:br>
              <a:rPr lang="ru-RU" sz="2800" i="1" dirty="0" smtClean="0"/>
            </a:br>
            <a:r>
              <a:rPr lang="ru-RU" sz="2800" i="1" dirty="0" smtClean="0"/>
              <a:t>- «уча соблюдать»</a:t>
            </a:r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3200" i="1" dirty="0"/>
              <a:t/>
            </a:r>
            <a:br>
              <a:rPr lang="ru-RU" sz="3200" i="1" dirty="0"/>
            </a:br>
            <a:endParaRPr lang="en-US" sz="3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37" y="1549691"/>
            <a:ext cx="3314076" cy="331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238" y="18197"/>
            <a:ext cx="10244920" cy="28432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dirty="0" smtClean="0"/>
              <a:t>Школа </a:t>
            </a:r>
            <a:r>
              <a:rPr lang="ru-RU" sz="3100" dirty="0"/>
              <a:t>Библии – это евангельское служение, цель которого – искать новых людей, знакомить их с библейской истиной и приводить ко Христу, посредством изучения библейских </a:t>
            </a:r>
            <a:r>
              <a:rPr lang="ru-RU" sz="3100" dirty="0" smtClean="0"/>
              <a:t>уроков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bible-help.ru/wp-content/uploads/group-holding-bibles-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3" y="3215939"/>
            <a:ext cx="8843360" cy="33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3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18" y="2174542"/>
            <a:ext cx="9935570" cy="468345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Школа Библии – это служение, которое осуществляется в местной общине</a:t>
            </a:r>
            <a:r>
              <a:rPr lang="ru-RU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Используются библейские уроки печатные и онлайн.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Библейские учителя – служители и рядовые члены церкви.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3" y="427631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17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6855" y="92074"/>
            <a:ext cx="9141020" cy="115865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Важность служения Школы Библии.</a:t>
            </a:r>
            <a:endParaRPr lang="en-US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0"/>
            <a:ext cx="9826388" cy="5257800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Метод обучения использовали в Ветхом Завете (Ездра, Самуил, </a:t>
            </a:r>
            <a:r>
              <a:rPr lang="ru-RU" dirty="0" err="1" smtClean="0"/>
              <a:t>Иосия</a:t>
            </a:r>
            <a:r>
              <a:rPr lang="ru-RU" dirty="0" smtClean="0"/>
              <a:t>).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Иисус обучал </a:t>
            </a:r>
            <a:r>
              <a:rPr lang="ru-RU" sz="2400" dirty="0" smtClean="0"/>
              <a:t>(12 учеников, 70 учеников и многие другие)</a:t>
            </a:r>
            <a:r>
              <a:rPr lang="ru-RU" dirty="0" smtClean="0"/>
              <a:t>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dirty="0"/>
              <a:t>Метод обучения использовали Апостолы.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Э. Уайт называет метод преподавания библейских уроков «идеей, рожденной на небесах».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Опыт Всемирной церкви подтверждает эффективность этого метода </a:t>
            </a:r>
            <a:r>
              <a:rPr lang="ru-RU" dirty="0" err="1" smtClean="0"/>
              <a:t>благовестия</a:t>
            </a:r>
            <a:r>
              <a:rPr lang="ru-RU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766" y="841612"/>
            <a:ext cx="9626221" cy="601638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Евангельская инициатива «Школа Библии в каждой общине» была одобрена на Годичном совещании ЕАД в ноябре 2021 г. и поддержана всеми организациями ЕАД</a:t>
            </a:r>
            <a:r>
              <a:rPr lang="ru-RU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Эта инициатива стала частью евангельской стратегии ЕАД 2020-2025.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Проделана работа по подготовке всех необходимых ресурсов.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Планируется с сентября 2022 начать широкое продвижение проекта в унионах и конференциях.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668" y="80578"/>
            <a:ext cx="4878787" cy="1009282"/>
          </a:xfrm>
        </p:spPr>
        <p:txBody>
          <a:bodyPr/>
          <a:lstStyle/>
          <a:p>
            <a:r>
              <a:rPr lang="ru-RU" dirty="0" smtClean="0"/>
              <a:t>Комитет ШБ ЕАД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933" y="1300162"/>
            <a:ext cx="2071129" cy="2126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81" y="1466464"/>
            <a:ext cx="1721609" cy="2018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78" y="4146997"/>
            <a:ext cx="2223426" cy="208044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519519" y="3426891"/>
            <a:ext cx="2066500" cy="29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kern="0" dirty="0" err="1" smtClean="0"/>
              <a:t>Кисаков</a:t>
            </a:r>
            <a:r>
              <a:rPr lang="ru-RU" sz="1600" kern="0" dirty="0" smtClean="0"/>
              <a:t> Роман</a:t>
            </a:r>
            <a:endParaRPr lang="en-US" sz="1600" kern="0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250873" y="6348860"/>
            <a:ext cx="2380983" cy="326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kern="0" dirty="0" err="1" smtClean="0"/>
              <a:t>Мухаметвалеев</a:t>
            </a:r>
            <a:r>
              <a:rPr lang="ru-RU" sz="1400" kern="0" dirty="0" smtClean="0"/>
              <a:t> Рустем</a:t>
            </a:r>
            <a:endParaRPr lang="en-US" sz="1400" kern="0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449481" y="3485084"/>
            <a:ext cx="2066500" cy="51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kern="0" dirty="0" err="1" smtClean="0"/>
              <a:t>Либеранский</a:t>
            </a:r>
            <a:r>
              <a:rPr lang="ru-RU" sz="1600" kern="0" dirty="0" smtClean="0"/>
              <a:t> Павел</a:t>
            </a:r>
            <a:endParaRPr lang="en-US" sz="1600" kern="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266" y="40773"/>
            <a:ext cx="2095500" cy="2238375"/>
          </a:xfrm>
          <a:prstGeom prst="rect">
            <a:avLst/>
          </a:prstGeom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8357192" y="2210560"/>
            <a:ext cx="1739845" cy="51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kern="0" dirty="0" smtClean="0"/>
              <a:t>Козаков Виктор</a:t>
            </a:r>
            <a:endParaRPr lang="en-US" sz="1600" kern="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165" y="748637"/>
            <a:ext cx="1880190" cy="1868439"/>
          </a:xfrm>
          <a:prstGeom prst="rect">
            <a:avLst/>
          </a:prstGeom>
        </p:spPr>
      </p:pic>
      <p:sp>
        <p:nvSpPr>
          <p:cNvPr id="24" name="Объект 2"/>
          <p:cNvSpPr txBox="1">
            <a:spLocks/>
          </p:cNvSpPr>
          <p:nvPr/>
        </p:nvSpPr>
        <p:spPr>
          <a:xfrm>
            <a:off x="5780456" y="2642301"/>
            <a:ext cx="2066500" cy="345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kern="0" dirty="0" smtClean="0"/>
              <a:t>Рутковский Леонид</a:t>
            </a:r>
            <a:endParaRPr lang="en-US" sz="1600" kern="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456" y="3524860"/>
            <a:ext cx="1969191" cy="2151458"/>
          </a:xfrm>
          <a:prstGeom prst="rect">
            <a:avLst/>
          </a:prstGeom>
        </p:spPr>
      </p:pic>
      <p:sp>
        <p:nvSpPr>
          <p:cNvPr id="26" name="Объект 2"/>
          <p:cNvSpPr txBox="1">
            <a:spLocks/>
          </p:cNvSpPr>
          <p:nvPr/>
        </p:nvSpPr>
        <p:spPr>
          <a:xfrm>
            <a:off x="5752862" y="5853347"/>
            <a:ext cx="2066500" cy="345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kern="0" dirty="0" smtClean="0"/>
              <a:t>Жан </a:t>
            </a:r>
            <a:r>
              <a:rPr lang="ru-RU" sz="1600" kern="0" dirty="0" err="1" smtClean="0"/>
              <a:t>Таранюк</a:t>
            </a:r>
            <a:endParaRPr lang="en-US" sz="1600" kern="0" dirty="0"/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8539827" y="5331087"/>
            <a:ext cx="1892369" cy="34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kern="0" dirty="0" smtClean="0"/>
              <a:t>Савенко Роман</a:t>
            </a:r>
            <a:endParaRPr lang="en-US" sz="1600" kern="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6241" y="2869737"/>
            <a:ext cx="1867550" cy="2259669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250873" y="1089860"/>
            <a:ext cx="469912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39" y="4033566"/>
            <a:ext cx="1686051" cy="2248671"/>
          </a:xfrm>
          <a:prstGeom prst="rect">
            <a:avLst/>
          </a:prstGeom>
        </p:spPr>
      </p:pic>
      <p:sp>
        <p:nvSpPr>
          <p:cNvPr id="37" name="Объект 2"/>
          <p:cNvSpPr txBox="1">
            <a:spLocks/>
          </p:cNvSpPr>
          <p:nvPr/>
        </p:nvSpPr>
        <p:spPr>
          <a:xfrm>
            <a:off x="3277035" y="6268977"/>
            <a:ext cx="2066500" cy="345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kern="0" dirty="0" smtClean="0"/>
              <a:t>Марьян </a:t>
            </a:r>
            <a:r>
              <a:rPr lang="ru-RU" sz="1600" kern="0" dirty="0" err="1" smtClean="0"/>
              <a:t>Максимчук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34636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3091</TotalTime>
  <Words>250</Words>
  <Application>Microsoft Office PowerPoint</Application>
  <PresentationFormat>Широкоэкранный</PresentationFormat>
  <Paragraphs>35</Paragraphs>
  <Slides>9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Helvetica</vt:lpstr>
      <vt:lpstr>Times New Roman</vt:lpstr>
      <vt:lpstr>Брендбук</vt:lpstr>
      <vt:lpstr>«Школа Библии в каждой общине»</vt:lpstr>
      <vt:lpstr>Богословское обоснование служения Школы Библии</vt:lpstr>
      <vt:lpstr>Великое поручение Христа:</vt:lpstr>
      <vt:lpstr>В Великом поручении ярко выражена идея проповеди Евангелия посредством обучения:  - «Научите» - «уча соблюдать»   </vt:lpstr>
      <vt:lpstr>«Школа Библии – это евангельское служение, цель которого – искать новых людей, знакомить их с библейской истиной и приводить ко Христу, посредством изучения библейских уроков</vt:lpstr>
      <vt:lpstr>Презентация PowerPoint</vt:lpstr>
      <vt:lpstr>Важность служения Школы Библии.</vt:lpstr>
      <vt:lpstr>Презентация PowerPoint</vt:lpstr>
      <vt:lpstr>Комитет ШБ ЕАД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Жан</cp:lastModifiedBy>
  <cp:revision>43</cp:revision>
  <dcterms:created xsi:type="dcterms:W3CDTF">2022-04-26T13:08:03Z</dcterms:created>
  <dcterms:modified xsi:type="dcterms:W3CDTF">2022-05-12T05:06:36Z</dcterms:modified>
</cp:coreProperties>
</file>