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1"/>
  </p:sldMasterIdLst>
  <p:notesMasterIdLst>
    <p:notesMasterId r:id="rId39"/>
  </p:notesMasterIdLst>
  <p:sldIdLst>
    <p:sldId id="1541" r:id="rId2"/>
    <p:sldId id="1545" r:id="rId3"/>
    <p:sldId id="1540" r:id="rId4"/>
    <p:sldId id="1542" r:id="rId5"/>
    <p:sldId id="1543" r:id="rId6"/>
    <p:sldId id="1493" r:id="rId7"/>
    <p:sldId id="1502" r:id="rId8"/>
    <p:sldId id="828" r:id="rId9"/>
    <p:sldId id="1425" r:id="rId10"/>
    <p:sldId id="1144" r:id="rId11"/>
    <p:sldId id="829" r:id="rId12"/>
    <p:sldId id="902" r:id="rId13"/>
    <p:sldId id="903" r:id="rId14"/>
    <p:sldId id="906" r:id="rId15"/>
    <p:sldId id="1431" r:id="rId16"/>
    <p:sldId id="1111" r:id="rId17"/>
    <p:sldId id="914" r:id="rId18"/>
    <p:sldId id="557" r:id="rId19"/>
    <p:sldId id="1452" r:id="rId20"/>
    <p:sldId id="1453" r:id="rId21"/>
    <p:sldId id="1438" r:id="rId22"/>
    <p:sldId id="1437" r:id="rId23"/>
    <p:sldId id="1436" r:id="rId24"/>
    <p:sldId id="1435" r:id="rId25"/>
    <p:sldId id="1434" r:id="rId26"/>
    <p:sldId id="1433" r:id="rId27"/>
    <p:sldId id="1430" r:id="rId28"/>
    <p:sldId id="1409" r:id="rId29"/>
    <p:sldId id="1428" r:id="rId30"/>
    <p:sldId id="831" r:id="rId31"/>
    <p:sldId id="897" r:id="rId32"/>
    <p:sldId id="1486" r:id="rId33"/>
    <p:sldId id="832" r:id="rId34"/>
    <p:sldId id="1199" r:id="rId35"/>
    <p:sldId id="1164" r:id="rId36"/>
    <p:sldId id="1495" r:id="rId37"/>
    <p:sldId id="1544" r:id="rId38"/>
  </p:sldIdLst>
  <p:sldSz cx="9144000" cy="5143500" type="screen16x9"/>
  <p:notesSz cx="6858000" cy="99472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474D54"/>
    <a:srgbClr val="C4C4C4"/>
    <a:srgbClr val="D31E25"/>
    <a:srgbClr val="FBAD17"/>
    <a:srgbClr val="025D20"/>
    <a:srgbClr val="035D20"/>
    <a:srgbClr val="502B14"/>
    <a:srgbClr val="6F2E16"/>
    <a:srgbClr val="6B34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5" autoAdjust="0"/>
    <p:restoredTop sz="74242" autoAdjust="0"/>
  </p:normalViewPr>
  <p:slideViewPr>
    <p:cSldViewPr snapToGrid="0" snapToObjects="1">
      <p:cViewPr varScale="1">
        <p:scale>
          <a:sx n="69" d="100"/>
          <a:sy n="69" d="100"/>
        </p:scale>
        <p:origin x="1114" y="3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285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436860-5CC1-C24E-BB7E-8D92436D85AA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F362B5-ED46-FE48-A3C6-8F3076EB0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986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362B5-ED46-FE48-A3C6-8F3076EB0A2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2987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362B5-ED46-FE48-A3C6-8F3076EB0A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6674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362B5-ED46-FE48-A3C6-8F3076EB0A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6221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362B5-ED46-FE48-A3C6-8F3076EB0A2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9236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362B5-ED46-FE48-A3C6-8F3076EB0A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1332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362B5-ED46-FE48-A3C6-8F3076EB0A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8686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362B5-ED46-FE48-A3C6-8F3076EB0A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08779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362B5-ED46-FE48-A3C6-8F3076EB0A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98158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362B5-ED46-FE48-A3C6-8F3076EB0A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1592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362B5-ED46-FE48-A3C6-8F3076EB0A2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606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362B5-ED46-FE48-A3C6-8F3076EB0A2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958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362B5-ED46-FE48-A3C6-8F3076EB0A2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9132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362B5-ED46-FE48-A3C6-8F3076EB0A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56250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362B5-ED46-FE48-A3C6-8F3076EB0A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2911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362B5-ED46-FE48-A3C6-8F3076EB0A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6040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362B5-ED46-FE48-A3C6-8F3076EB0A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9670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362B5-ED46-FE48-A3C6-8F3076EB0A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681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362B5-ED46-FE48-A3C6-8F3076EB0A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52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362B5-ED46-FE48-A3C6-8F3076EB0A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05149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362B5-ED46-FE48-A3C6-8F3076EB0A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4574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362B5-ED46-FE48-A3C6-8F3076EB0A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5089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362B5-ED46-FE48-A3C6-8F3076EB0A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20843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362B5-ED46-FE48-A3C6-8F3076EB0A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619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263550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10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74321" y="273844"/>
            <a:ext cx="5417820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0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74321" y="1369219"/>
            <a:ext cx="5417820" cy="31570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pic>
        <p:nvPicPr>
          <p:cNvPr id="107" name="adventist-symbol-tm--white.pdf" descr="adventist-symbol-tm--whit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09831" y="3893598"/>
            <a:ext cx="1213376" cy="1213377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000624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11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17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1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395273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 4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12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163785" y="371817"/>
            <a:ext cx="3475880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2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163785" y="1467191"/>
            <a:ext cx="3475880" cy="33138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2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23897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3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13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82102" y="1856870"/>
            <a:ext cx="4781146" cy="1435971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3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66678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14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052354" y="273844"/>
            <a:ext cx="3735423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4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052354" y="1369218"/>
            <a:ext cx="3735423" cy="347515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4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90161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15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386952" y="273844"/>
            <a:ext cx="4348579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5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386952" y="1369219"/>
            <a:ext cx="4348579" cy="32708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5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089075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Rectangle 3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16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31099" y="3469530"/>
            <a:ext cx="6858001" cy="1476984"/>
          </a:xfrm>
          <a:prstGeom prst="rect">
            <a:avLst/>
          </a:prstGeom>
        </p:spPr>
        <p:txBody>
          <a:bodyPr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92190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 4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17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033840" y="273844"/>
            <a:ext cx="3657444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7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033840" y="1369218"/>
            <a:ext cx="3657444" cy="34313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7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527632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Rectangle 6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18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255918" y="273844"/>
            <a:ext cx="4438106" cy="994172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8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255918" y="1369219"/>
            <a:ext cx="4438106" cy="327087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  <a:lvl2pPr algn="r">
              <a:defRPr>
                <a:solidFill>
                  <a:srgbClr val="FFFFFF"/>
                </a:solidFill>
              </a:defRPr>
            </a:lvl2pPr>
            <a:lvl3pPr algn="r">
              <a:defRPr>
                <a:solidFill>
                  <a:srgbClr val="FFFFFF"/>
                </a:solidFill>
              </a:defRPr>
            </a:lvl3pPr>
            <a:lvl4pPr algn="r">
              <a:defRPr>
                <a:solidFill>
                  <a:srgbClr val="FFFFFF"/>
                </a:solidFill>
              </a:defRPr>
            </a:lvl4pPr>
            <a:lvl5pPr algn="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646691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19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8650" y="405167"/>
            <a:ext cx="4959891" cy="1462544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9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28650" y="2436777"/>
            <a:ext cx="7886700" cy="21959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9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10324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22672" y="214342"/>
            <a:ext cx="6858001" cy="1790701"/>
          </a:xfrm>
          <a:prstGeom prst="rect">
            <a:avLst/>
          </a:prstGeom>
        </p:spPr>
        <p:txBody>
          <a:bodyPr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722672" y="3679156"/>
            <a:ext cx="6858001" cy="537785"/>
          </a:xfrm>
          <a:prstGeom prst="rect">
            <a:avLst/>
          </a:prstGeom>
        </p:spPr>
        <p:txBody>
          <a:bodyPr anchor="ctr"/>
          <a:lstStyle>
            <a:lvl1pPr algn="ctr"/>
            <a:lvl2pPr marL="0" indent="342900" algn="ctr">
              <a:buSzTx/>
              <a:buNone/>
            </a:lvl2pPr>
            <a:lvl3pPr marL="0" indent="685800" algn="ctr">
              <a:buSzTx/>
              <a:buNone/>
            </a:lvl3pPr>
            <a:lvl4pPr marL="0" indent="1028700" algn="ctr">
              <a:buSzTx/>
              <a:buNone/>
            </a:lvl4pPr>
            <a:lvl5pPr marL="0" indent="1371600" algn="ctr">
              <a:buSzTx/>
              <a:buNone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01367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20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46305" y="711589"/>
            <a:ext cx="6225546" cy="99417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0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46305" y="1838528"/>
            <a:ext cx="6225546" cy="25681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0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908677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21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84041" y="273844"/>
            <a:ext cx="3458184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1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84041" y="1369219"/>
            <a:ext cx="3458184" cy="354811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1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726275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uas Partes d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22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32139" y="1383622"/>
            <a:ext cx="3440211" cy="32635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25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232138" y="280219"/>
            <a:ext cx="3440212" cy="850414"/>
          </a:xfrm>
          <a:prstGeom prst="rect">
            <a:avLst/>
          </a:prstGeom>
        </p:spPr>
        <p:txBody>
          <a:bodyPr anchor="b"/>
          <a:lstStyle/>
          <a:p>
            <a:pPr lvl="0">
              <a:defRPr sz="3600" b="1"/>
            </a:pPr>
            <a:r>
              <a:rPr lang="ru-RU" smtClean="0"/>
              <a:t>Образец текста</a:t>
            </a:r>
          </a:p>
        </p:txBody>
      </p:sp>
      <p:sp>
        <p:nvSpPr>
          <p:cNvPr id="226" name="Espaço Reservado para Texto 4"/>
          <p:cNvSpPr>
            <a:spLocks noGrp="1"/>
          </p:cNvSpPr>
          <p:nvPr>
            <p:ph type="body" sz="quarter" idx="14"/>
          </p:nvPr>
        </p:nvSpPr>
        <p:spPr>
          <a:xfrm>
            <a:off x="4206828" y="280220"/>
            <a:ext cx="3440212" cy="850414"/>
          </a:xfrm>
          <a:prstGeom prst="rect">
            <a:avLst/>
          </a:prstGeom>
        </p:spPr>
        <p:txBody>
          <a:bodyPr anchor="b"/>
          <a:lstStyle/>
          <a:p>
            <a:pPr lvl="0">
              <a:defRPr sz="3600" b="1"/>
            </a:pPr>
            <a:r>
              <a:rPr lang="ru-RU" smtClean="0"/>
              <a:t>Образец текста</a:t>
            </a:r>
          </a:p>
        </p:txBody>
      </p:sp>
      <p:sp>
        <p:nvSpPr>
          <p:cNvPr id="22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340560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Rectangle 3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23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16193" y="1938958"/>
            <a:ext cx="6858001" cy="1790701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3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28718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24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0554" y="273844"/>
            <a:ext cx="7246990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4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370554" y="1369219"/>
            <a:ext cx="724699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4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132768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25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41056" y="273844"/>
            <a:ext cx="7210118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5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341056" y="1369219"/>
            <a:ext cx="7210118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5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09270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Rectangle 4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26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211449" y="273844"/>
            <a:ext cx="3531141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6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211449" y="1369218"/>
            <a:ext cx="3531141" cy="351893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059907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Rectangle 2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27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79949" y="3352800"/>
            <a:ext cx="6858001" cy="1790700"/>
          </a:xfrm>
          <a:prstGeom prst="rect">
            <a:avLst/>
          </a:prstGeom>
        </p:spPr>
        <p:txBody>
          <a:bodyPr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188371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Rectangle 4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28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218352" y="646504"/>
            <a:ext cx="3273829" cy="994173"/>
          </a:xfrm>
          <a:prstGeom prst="rect">
            <a:avLst/>
          </a:prstGeom>
        </p:spPr>
        <p:txBody>
          <a:bodyPr/>
          <a:lstStyle>
            <a:lvl1pPr>
              <a:defRPr sz="2700">
                <a:solidFill>
                  <a:srgbClr val="384C67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8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218352" y="1741879"/>
            <a:ext cx="3273829" cy="32635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84C67"/>
                </a:solidFill>
              </a:defRPr>
            </a:lvl1pPr>
            <a:lvl2pPr>
              <a:defRPr>
                <a:solidFill>
                  <a:srgbClr val="384C67"/>
                </a:solidFill>
              </a:defRPr>
            </a:lvl2pPr>
            <a:lvl3pPr>
              <a:defRPr>
                <a:solidFill>
                  <a:srgbClr val="384C67"/>
                </a:solidFill>
              </a:defRPr>
            </a:lvl3pPr>
            <a:lvl4pPr>
              <a:defRPr>
                <a:solidFill>
                  <a:srgbClr val="384C67"/>
                </a:solidFill>
              </a:defRPr>
            </a:lvl4pPr>
            <a:lvl5pPr>
              <a:defRPr>
                <a:solidFill>
                  <a:srgbClr val="384C67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8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313391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29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909040" y="273844"/>
            <a:ext cx="4698461" cy="994172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9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909040" y="1369219"/>
            <a:ext cx="4698461" cy="3460565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9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17524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427798" y="273844"/>
            <a:ext cx="5107022" cy="994172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427798" y="1369219"/>
            <a:ext cx="5107022" cy="3263504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51722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30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835300" y="273844"/>
            <a:ext cx="4698460" cy="994172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0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835300" y="1369219"/>
            <a:ext cx="4698460" cy="3460565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0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708040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3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81519" y="273844"/>
            <a:ext cx="2799998" cy="99417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1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81519" y="1369219"/>
            <a:ext cx="2799998" cy="3402198"/>
          </a:xfrm>
          <a:prstGeom prst="rect">
            <a:avLst/>
          </a:prstGeom>
        </p:spPr>
        <p:txBody>
          <a:bodyPr/>
          <a:lstStyle>
            <a:lvl1pPr>
              <a:defRPr sz="2100">
                <a:solidFill>
                  <a:srgbClr val="FFFFFF"/>
                </a:solidFill>
              </a:defRPr>
            </a:lvl1pPr>
            <a:lvl2pPr marL="514350" indent="-171450">
              <a:defRPr sz="2100">
                <a:solidFill>
                  <a:srgbClr val="FFFFFF"/>
                </a:solidFill>
              </a:defRPr>
            </a:lvl2pPr>
            <a:lvl3pPr marL="870438" indent="-184638">
              <a:defRPr sz="2100">
                <a:solidFill>
                  <a:srgbClr val="FFFFFF"/>
                </a:solidFill>
              </a:defRPr>
            </a:lvl3pPr>
            <a:lvl4pPr marL="1228725" indent="-200025">
              <a:defRPr sz="2100">
                <a:solidFill>
                  <a:srgbClr val="FFFFFF"/>
                </a:solidFill>
              </a:defRPr>
            </a:lvl4pPr>
            <a:lvl5pPr marL="1589809" indent="-218209">
              <a:defRPr sz="2100"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1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312302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Rectangle 4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32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325671" y="273844"/>
            <a:ext cx="3343491" cy="994172"/>
          </a:xfrm>
          <a:prstGeom prst="rect">
            <a:avLst/>
          </a:prstGeom>
        </p:spPr>
        <p:txBody>
          <a:bodyPr/>
          <a:lstStyle>
            <a:lvl1pPr>
              <a:defRPr sz="27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2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325671" y="1369219"/>
            <a:ext cx="3343491" cy="34605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290661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Slide d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43000" y="841772"/>
            <a:ext cx="6858000" cy="1790701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3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algn="ctr">
              <a:defRPr sz="1800"/>
            </a:lvl1pPr>
            <a:lvl2pPr marL="0" indent="342900" algn="ctr">
              <a:buSzTx/>
              <a:buNone/>
              <a:defRPr sz="1800"/>
            </a:lvl2pPr>
            <a:lvl3pPr marL="0" indent="685800" algn="ctr">
              <a:buSzTx/>
              <a:buNone/>
              <a:defRPr sz="1800"/>
            </a:lvl3pPr>
            <a:lvl4pPr marL="0" indent="1028700" algn="ctr">
              <a:buSzTx/>
              <a:buNone/>
              <a:defRPr sz="1800"/>
            </a:lvl4pPr>
            <a:lvl5pPr marL="0" indent="1371600" algn="ctr">
              <a:buSzTx/>
              <a:buNone/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3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085587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4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23888" y="3442097"/>
            <a:ext cx="7886700" cy="1125141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888888"/>
                </a:solidFill>
              </a:defRPr>
            </a:lvl1pPr>
            <a:lvl2pPr marL="0" indent="342900">
              <a:buSzTx/>
              <a:buNone/>
              <a:defRPr sz="1800">
                <a:solidFill>
                  <a:srgbClr val="888888"/>
                </a:solidFill>
              </a:defRPr>
            </a:lvl2pPr>
            <a:lvl3pPr marL="0" indent="685800">
              <a:buSzTx/>
              <a:buNone/>
              <a:defRPr sz="1800">
                <a:solidFill>
                  <a:srgbClr val="888888"/>
                </a:solidFill>
              </a:defRPr>
            </a:lvl3pPr>
            <a:lvl4pPr marL="0" indent="1028700">
              <a:buSzTx/>
              <a:buNone/>
              <a:defRPr sz="1800">
                <a:solidFill>
                  <a:srgbClr val="888888"/>
                </a:solidFill>
              </a:defRPr>
            </a:lvl4pPr>
            <a:lvl5pPr marL="0" indent="1371600">
              <a:buSzTx/>
              <a:buNone/>
              <a:defRPr sz="18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4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457950" y="4767263"/>
            <a:ext cx="297515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157744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5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23888" y="3442097"/>
            <a:ext cx="7886700" cy="1125141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888888"/>
                </a:solidFill>
              </a:defRPr>
            </a:lvl1pPr>
            <a:lvl2pPr marL="0" indent="342900">
              <a:buSzTx/>
              <a:buNone/>
              <a:defRPr sz="1800">
                <a:solidFill>
                  <a:srgbClr val="888888"/>
                </a:solidFill>
              </a:defRPr>
            </a:lvl2pPr>
            <a:lvl3pPr marL="0" indent="685800">
              <a:buSzTx/>
              <a:buNone/>
              <a:defRPr sz="1800">
                <a:solidFill>
                  <a:srgbClr val="888888"/>
                </a:solidFill>
              </a:defRPr>
            </a:lvl3pPr>
            <a:lvl4pPr marL="0" indent="1028700">
              <a:buSzTx/>
              <a:buNone/>
              <a:defRPr sz="1800">
                <a:solidFill>
                  <a:srgbClr val="888888"/>
                </a:solidFill>
              </a:defRPr>
            </a:lvl4pPr>
            <a:lvl5pPr marL="0" indent="1371600">
              <a:buSzTx/>
              <a:buNone/>
              <a:defRPr sz="18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5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457950" y="4767263"/>
            <a:ext cx="297515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7666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6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23888" y="3442097"/>
            <a:ext cx="7886700" cy="1125141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888888"/>
                </a:solidFill>
              </a:defRPr>
            </a:lvl1pPr>
            <a:lvl2pPr marL="0" indent="342900">
              <a:buSzTx/>
              <a:buNone/>
              <a:defRPr sz="1800">
                <a:solidFill>
                  <a:srgbClr val="888888"/>
                </a:solidFill>
              </a:defRPr>
            </a:lvl2pPr>
            <a:lvl3pPr marL="0" indent="685800">
              <a:buSzTx/>
              <a:buNone/>
              <a:defRPr sz="1800">
                <a:solidFill>
                  <a:srgbClr val="888888"/>
                </a:solidFill>
              </a:defRPr>
            </a:lvl3pPr>
            <a:lvl4pPr marL="0" indent="1028700">
              <a:buSzTx/>
              <a:buNone/>
              <a:defRPr sz="1800">
                <a:solidFill>
                  <a:srgbClr val="888888"/>
                </a:solidFill>
              </a:defRPr>
            </a:lvl4pPr>
            <a:lvl5pPr marL="0" indent="1371600">
              <a:buSzTx/>
              <a:buNone/>
              <a:defRPr sz="18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6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457950" y="4767263"/>
            <a:ext cx="297515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857291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6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23888" y="3442097"/>
            <a:ext cx="7886700" cy="1125141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888888"/>
                </a:solidFill>
              </a:defRPr>
            </a:lvl1pPr>
            <a:lvl2pPr marL="0" indent="342900">
              <a:buSzTx/>
              <a:buNone/>
              <a:defRPr sz="1800">
                <a:solidFill>
                  <a:srgbClr val="888888"/>
                </a:solidFill>
              </a:defRPr>
            </a:lvl2pPr>
            <a:lvl3pPr marL="0" indent="685800">
              <a:buSzTx/>
              <a:buNone/>
              <a:defRPr sz="1800">
                <a:solidFill>
                  <a:srgbClr val="888888"/>
                </a:solidFill>
              </a:defRPr>
            </a:lvl3pPr>
            <a:lvl4pPr marL="0" indent="1028700">
              <a:buSzTx/>
              <a:buNone/>
              <a:defRPr sz="1800">
                <a:solidFill>
                  <a:srgbClr val="888888"/>
                </a:solidFill>
              </a:defRPr>
            </a:lvl4pPr>
            <a:lvl5pPr marL="0" indent="1371600">
              <a:buSzTx/>
              <a:buNone/>
              <a:defRPr sz="18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7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457950" y="4767263"/>
            <a:ext cx="297515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53712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uas Partes de Conteúd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78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7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457950" y="4767263"/>
            <a:ext cx="297515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357763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a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1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8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29841" y="1260873"/>
            <a:ext cx="3868342" cy="617935"/>
          </a:xfrm>
          <a:prstGeom prst="rect">
            <a:avLst/>
          </a:prstGeom>
        </p:spPr>
        <p:txBody>
          <a:bodyPr anchor="b"/>
          <a:lstStyle>
            <a:lvl1pPr>
              <a:defRPr sz="1800" b="1"/>
            </a:lvl1pPr>
            <a:lvl2pPr marL="0" indent="342900">
              <a:buSzTx/>
              <a:buNone/>
              <a:defRPr sz="1800" b="1"/>
            </a:lvl2pPr>
            <a:lvl3pPr marL="0" indent="685800">
              <a:buSzTx/>
              <a:buNone/>
              <a:defRPr sz="1800" b="1"/>
            </a:lvl3pPr>
            <a:lvl4pPr marL="0" indent="1028700">
              <a:buSzTx/>
              <a:buNone/>
              <a:defRPr sz="1800" b="1"/>
            </a:lvl4pPr>
            <a:lvl5pPr marL="0" indent="1371600">
              <a:buSzTx/>
              <a:buNone/>
              <a:defRPr sz="1800" b="1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88" name="Espaço Reservado para Texto 4"/>
          <p:cNvSpPr>
            <a:spLocks noGrp="1"/>
          </p:cNvSpPr>
          <p:nvPr>
            <p:ph type="body" sz="quarter" idx="13"/>
          </p:nvPr>
        </p:nvSpPr>
        <p:spPr>
          <a:xfrm>
            <a:off x="4629150" y="1260873"/>
            <a:ext cx="3887391" cy="617935"/>
          </a:xfrm>
          <a:prstGeom prst="rect">
            <a:avLst/>
          </a:prstGeom>
        </p:spPr>
        <p:txBody>
          <a:bodyPr anchor="b"/>
          <a:lstStyle/>
          <a:p>
            <a:pPr lvl="0">
              <a:defRPr sz="2400" b="1"/>
            </a:pPr>
            <a:r>
              <a:rPr lang="ru-RU" smtClean="0"/>
              <a:t>Образец текста</a:t>
            </a:r>
          </a:p>
        </p:txBody>
      </p:sp>
      <p:sp>
        <p:nvSpPr>
          <p:cNvPr id="38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457950" y="4767263"/>
            <a:ext cx="297515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184838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4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174132" y="273844"/>
            <a:ext cx="6341218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174132" y="1369219"/>
            <a:ext cx="6341218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pic>
        <p:nvPicPr>
          <p:cNvPr id="43" name="adventist-symbol-tm--white.pdf" descr="adventist-symbol-tm--whit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20772" y="3788968"/>
            <a:ext cx="1247136" cy="1247136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313828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oment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9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457950" y="4767263"/>
            <a:ext cx="297515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78313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m bra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457950" y="4767263"/>
            <a:ext cx="297515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171262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údo com Le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9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1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887390" y="740569"/>
            <a:ext cx="4629151" cy="3655219"/>
          </a:xfrm>
          <a:prstGeom prst="rect">
            <a:avLst/>
          </a:prstGeom>
        </p:spPr>
        <p:txBody>
          <a:bodyPr/>
          <a:lstStyle>
            <a:lvl3pPr marL="914400" indent="-228600"/>
            <a:lvl4pPr marL="1303020" indent="-274320"/>
            <a:lvl5pPr marL="1645920" indent="-274320"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13" name="Espaço Reservado para Texto 3"/>
          <p:cNvSpPr>
            <a:spLocks noGrp="1"/>
          </p:cNvSpPr>
          <p:nvPr>
            <p:ph type="body" sz="quarter" idx="13"/>
          </p:nvPr>
        </p:nvSpPr>
        <p:spPr>
          <a:xfrm>
            <a:off x="629840" y="1543050"/>
            <a:ext cx="2949179" cy="2858691"/>
          </a:xfrm>
          <a:prstGeom prst="rect">
            <a:avLst/>
          </a:prstGeom>
        </p:spPr>
        <p:txBody>
          <a:bodyPr/>
          <a:lstStyle/>
          <a:p>
            <a:pPr lvl="0">
              <a:defRPr sz="1600"/>
            </a:pPr>
            <a:r>
              <a:rPr lang="ru-RU" smtClean="0"/>
              <a:t>Образец текста</a:t>
            </a:r>
          </a:p>
        </p:txBody>
      </p:sp>
      <p:sp>
        <p:nvSpPr>
          <p:cNvPr id="41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457950" y="4767263"/>
            <a:ext cx="297515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380183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m com Le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9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22" name="Espaço Reservado para Imagem 2"/>
          <p:cNvSpPr>
            <a:spLocks noGrp="1"/>
          </p:cNvSpPr>
          <p:nvPr>
            <p:ph type="pic" sz="half" idx="13"/>
          </p:nvPr>
        </p:nvSpPr>
        <p:spPr>
          <a:xfrm>
            <a:off x="3887390" y="740569"/>
            <a:ext cx="4629151" cy="365521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ru-RU" smtClean="0"/>
              <a:t>Вставка рисунка</a:t>
            </a:r>
            <a:endParaRPr/>
          </a:p>
        </p:txBody>
      </p:sp>
      <p:sp>
        <p:nvSpPr>
          <p:cNvPr id="42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29841" y="1543050"/>
            <a:ext cx="2949179" cy="285869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  <a:lvl2pPr marL="0" indent="342900">
              <a:buSzTx/>
              <a:buNone/>
              <a:defRPr sz="1200"/>
            </a:lvl2pPr>
            <a:lvl3pPr marL="0" indent="685800">
              <a:buSzTx/>
              <a:buNone/>
              <a:defRPr sz="1200"/>
            </a:lvl3pPr>
            <a:lvl4pPr marL="0" indent="1028700">
              <a:buSzTx/>
              <a:buNone/>
              <a:defRPr sz="1200"/>
            </a:lvl4pPr>
            <a:lvl5pPr marL="0" indent="1371600">
              <a:buSzTx/>
              <a:buNone/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2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457950" y="4767263"/>
            <a:ext cx="297515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297729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e Text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3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3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457950" y="4767263"/>
            <a:ext cx="297515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477876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o e Títul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41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4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457950" y="4767263"/>
            <a:ext cx="297515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0776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8C9F0-0C86-3B47-AAF3-B0E311073E6E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546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5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174132" y="273844"/>
            <a:ext cx="6341218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174132" y="1369219"/>
            <a:ext cx="6341218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5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227174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6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707559" y="273844"/>
            <a:ext cx="2932106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6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707559" y="1369219"/>
            <a:ext cx="2932106" cy="31265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6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646434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7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83202" y="273844"/>
            <a:ext cx="3529257" cy="9941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7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83202" y="1369218"/>
            <a:ext cx="3529257" cy="34751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pic>
        <p:nvPicPr>
          <p:cNvPr id="74" name="adventist-symbol-tm--white.pdf" descr="adventist-symbol-tm--whit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78610" y="3782635"/>
            <a:ext cx="1289348" cy="1289348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555239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4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8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03712" y="273844"/>
            <a:ext cx="4781007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8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03712" y="1369219"/>
            <a:ext cx="4781007" cy="34705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pic>
        <p:nvPicPr>
          <p:cNvPr id="85" name="adventist-symbol-tm--white.pdf" descr="adventist-symbol-tm--whit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33006" y="3950385"/>
            <a:ext cx="1154519" cy="1154520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275046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9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805083" y="511188"/>
            <a:ext cx="3940953" cy="99417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9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805083" y="1606564"/>
            <a:ext cx="3940953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pic>
        <p:nvPicPr>
          <p:cNvPr id="96" name="adventist-symbol-tm--white.pdf" descr="adventist-symbol-tm--whit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82525" y="3936476"/>
            <a:ext cx="1086962" cy="1086962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30045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pic>
        <p:nvPicPr>
          <p:cNvPr id="3" name="adventist-symbol-tm--white.pdf" descr="adventist-symbol-tm--white.pdf"/>
          <p:cNvPicPr>
            <a:picLocks noChangeAspect="1"/>
          </p:cNvPicPr>
          <p:nvPr/>
        </p:nvPicPr>
        <p:blipFill>
          <a:blip r:embed="rId49">
            <a:extLst/>
          </a:blip>
          <a:stretch>
            <a:fillRect/>
          </a:stretch>
        </p:blipFill>
        <p:spPr>
          <a:xfrm>
            <a:off x="7902043" y="3891282"/>
            <a:ext cx="1221509" cy="1221509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7200" y="69055"/>
            <a:ext cx="8229600" cy="1131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326217" y="4651847"/>
            <a:ext cx="226983" cy="230832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900"/>
            </a:lvl1pPr>
          </a:lstStyle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498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  <p:sldLayoutId id="2147483699" r:id="rId21"/>
    <p:sldLayoutId id="2147483700" r:id="rId22"/>
    <p:sldLayoutId id="2147483701" r:id="rId23"/>
    <p:sldLayoutId id="2147483702" r:id="rId24"/>
    <p:sldLayoutId id="2147483703" r:id="rId25"/>
    <p:sldLayoutId id="2147483704" r:id="rId26"/>
    <p:sldLayoutId id="2147483705" r:id="rId27"/>
    <p:sldLayoutId id="2147483706" r:id="rId28"/>
    <p:sldLayoutId id="2147483707" r:id="rId29"/>
    <p:sldLayoutId id="2147483708" r:id="rId30"/>
    <p:sldLayoutId id="2147483709" r:id="rId31"/>
    <p:sldLayoutId id="2147483710" r:id="rId32"/>
    <p:sldLayoutId id="2147483711" r:id="rId33"/>
    <p:sldLayoutId id="2147483712" r:id="rId34"/>
    <p:sldLayoutId id="2147483713" r:id="rId35"/>
    <p:sldLayoutId id="2147483714" r:id="rId36"/>
    <p:sldLayoutId id="2147483715" r:id="rId37"/>
    <p:sldLayoutId id="2147483716" r:id="rId38"/>
    <p:sldLayoutId id="2147483717" r:id="rId39"/>
    <p:sldLayoutId id="2147483718" r:id="rId40"/>
    <p:sldLayoutId id="2147483719" r:id="rId41"/>
    <p:sldLayoutId id="2147483720" r:id="rId42"/>
    <p:sldLayoutId id="2147483721" r:id="rId43"/>
    <p:sldLayoutId id="2147483722" r:id="rId44"/>
    <p:sldLayoutId id="2147483723" r:id="rId45"/>
    <p:sldLayoutId id="2147483725" r:id="rId46"/>
  </p:sldLayoutIdLst>
  <p:transition spd="med"/>
  <p:txStyles>
    <p:titleStyle>
      <a:lvl1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0" marR="0" indent="0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538843" marR="0" indent="-195943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896815" marR="0" indent="-211015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1257300" marR="0" indent="-228600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1620982" marR="0" indent="-249382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2019300" marR="0" indent="-304800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2362200" marR="0" indent="-304800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2705100" marR="0" indent="-304800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3048000" marR="0" indent="-304800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3429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6858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0287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3716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17145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0574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24003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27432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672" y="1152626"/>
            <a:ext cx="6858001" cy="1790701"/>
          </a:xfrm>
        </p:spPr>
        <p:txBody>
          <a:bodyPr>
            <a:normAutofit/>
          </a:bodyPr>
          <a:lstStyle/>
          <a:p>
            <a:r>
              <a:rPr lang="ru-RU" dirty="0"/>
              <a:t>«Евангельский цикл общины»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"/>
          </p:nvPr>
        </p:nvSpPr>
        <p:spPr>
          <a:xfrm>
            <a:off x="3988676" y="3679156"/>
            <a:ext cx="3591997" cy="537785"/>
          </a:xfrm>
        </p:spPr>
        <p:txBody>
          <a:bodyPr>
            <a:noAutofit/>
          </a:bodyPr>
          <a:lstStyle/>
          <a:p>
            <a:r>
              <a:rPr lang="ru-RU" sz="1800" i="1" dirty="0" smtClean="0"/>
              <a:t>Семинар </a:t>
            </a:r>
            <a:r>
              <a:rPr lang="en-US" sz="1800" i="1" dirty="0" smtClean="0"/>
              <a:t>#</a:t>
            </a:r>
            <a:r>
              <a:rPr lang="ru-RU" sz="1800" i="1" dirty="0" smtClean="0"/>
              <a:t>2</a:t>
            </a:r>
            <a:r>
              <a:rPr lang="en-US" sz="1800" i="1" dirty="0"/>
              <a:t>	</a:t>
            </a:r>
            <a:endParaRPr lang="ru-RU" sz="1800" i="1" dirty="0" smtClean="0"/>
          </a:p>
          <a:p>
            <a:r>
              <a:rPr lang="ru-RU" sz="1800" i="1" dirty="0" smtClean="0"/>
              <a:t>Программа </a:t>
            </a:r>
            <a:r>
              <a:rPr lang="ru-RU" sz="1800" i="1" dirty="0"/>
              <a:t>обучения ШБ</a:t>
            </a:r>
            <a:endParaRPr lang="en-US" sz="1800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7" y="0"/>
            <a:ext cx="1016758" cy="101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9957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2990" y="1027831"/>
            <a:ext cx="81593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3200" dirty="0">
                <a:solidFill>
                  <a:prstClr val="black"/>
                </a:solidFill>
                <a:latin typeface="Avenir Book"/>
                <a:cs typeface="Avenir Book"/>
              </a:rPr>
              <a:t>«Сеятели семени должны приготовить сердца к принятию </a:t>
            </a:r>
            <a:r>
              <a:rPr lang="ru-RU" sz="3200" dirty="0" smtClean="0">
                <a:solidFill>
                  <a:prstClr val="black"/>
                </a:solidFill>
                <a:latin typeface="Avenir Book"/>
                <a:cs typeface="Avenir Book"/>
              </a:rPr>
              <a:t>Евангелия… </a:t>
            </a:r>
            <a:r>
              <a:rPr lang="ru-RU" sz="3200" dirty="0">
                <a:solidFill>
                  <a:prstClr val="black"/>
                </a:solidFill>
                <a:latin typeface="Avenir Book"/>
                <a:cs typeface="Avenir Book"/>
              </a:rPr>
              <a:t>любовь Христа, проявленная в личном служении, может смягчить каменное сердце, так что семя истины может пустить корень»</a:t>
            </a:r>
            <a:endParaRPr lang="ru-RU" sz="3200" dirty="0" smtClean="0">
              <a:solidFill>
                <a:prstClr val="black"/>
              </a:solidFill>
              <a:latin typeface="Avenir Book"/>
              <a:cs typeface="Avenir Book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23B541-E654-9246-8CBD-EF3E8BAA05CF}"/>
              </a:ext>
            </a:extLst>
          </p:cNvPr>
          <p:cNvSpPr txBox="1"/>
          <p:nvPr/>
        </p:nvSpPr>
        <p:spPr>
          <a:xfrm>
            <a:off x="2457451" y="4143803"/>
            <a:ext cx="6414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venir Book"/>
              </a:rPr>
              <a:t>Э.Уайт</a:t>
            </a:r>
            <a:r>
              <a:rPr kumimoji="0" lang="ru-RU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venir Book"/>
              </a:rPr>
              <a:t>. Наглядные уроки Христа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venir Book"/>
              </a:rPr>
              <a:t>, </a:t>
            </a:r>
            <a:r>
              <a:rPr lang="ru-RU" sz="2400" dirty="0" err="1" smtClean="0">
                <a:solidFill>
                  <a:prstClr val="black"/>
                </a:solidFill>
                <a:latin typeface="Avenir Book"/>
                <a:cs typeface="Avenir Book"/>
              </a:rPr>
              <a:t>стр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venir Book"/>
              </a:rPr>
              <a:t>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venir Book"/>
              </a:rPr>
              <a:t>57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5693" y="77874"/>
            <a:ext cx="1594884" cy="900321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РОСТ</a:t>
            </a:r>
            <a:endParaRPr lang="ru-RU" sz="72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3211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87585" y="962008"/>
            <a:ext cx="4323435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venir Book"/>
              </a:rPr>
              <a:t>Общение на духовные темы, делиться опытами.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venir Book"/>
              </a:rPr>
              <a:t>Распространение духовной литературы и медиа ресурсов.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lang="ru-RU" sz="2800" dirty="0" smtClean="0">
                <a:solidFill>
                  <a:prstClr val="black"/>
                </a:solidFill>
                <a:latin typeface="Avenir Book"/>
                <a:cs typeface="Avenir Book"/>
              </a:rPr>
              <a:t>Приглашение на мероприятия церкви.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/>
              <a:cs typeface="Avenir Book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98119" y="231062"/>
            <a:ext cx="36050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lack"/>
                <a:ea typeface="+mn-ea"/>
                <a:cs typeface="Avenir Black"/>
              </a:rPr>
              <a:t>Сейте Слово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lack"/>
              <a:ea typeface="+mn-ea"/>
              <a:cs typeface="Avenir Black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204856" y="2635545"/>
            <a:ext cx="1869766" cy="304800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ВАШЕЙ ОБЩИНЫ</a:t>
            </a:r>
            <a:endParaRPr lang="ru-RU" sz="1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85284" y="4135375"/>
            <a:ext cx="2863702" cy="794505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n>
                  <a:solidFill>
                    <a:srgbClr val="6F2E16"/>
                  </a:solidFill>
                </a:ln>
                <a:solidFill>
                  <a:srgbClr val="502B14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Сеяние</a:t>
            </a:r>
            <a:endParaRPr lang="ru-RU" sz="3600" b="1" dirty="0">
              <a:ln>
                <a:solidFill>
                  <a:srgbClr val="6F2E16"/>
                </a:solidFill>
              </a:ln>
              <a:solidFill>
                <a:srgbClr val="502B14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312964" y="1579388"/>
            <a:ext cx="1761658" cy="842537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РОСТ</a:t>
            </a:r>
            <a:endParaRPr lang="ru-RU" sz="48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9412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6764" y="1874481"/>
            <a:ext cx="86051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189">
              <a:defRPr/>
            </a:pPr>
            <a:r>
              <a:rPr lang="ru-RU" sz="2800" dirty="0" smtClean="0">
                <a:solidFill>
                  <a:prstClr val="black"/>
                </a:solidFill>
                <a:latin typeface="Avenir Book"/>
                <a:cs typeface="Avenir Book"/>
              </a:rPr>
              <a:t>«</a:t>
            </a:r>
            <a:r>
              <a:rPr lang="ru-RU" sz="2800" dirty="0" smtClean="0">
                <a:solidFill>
                  <a:prstClr val="black"/>
                </a:solidFill>
                <a:latin typeface="Adventure"/>
                <a:cs typeface="Avenir Book"/>
              </a:rPr>
              <a:t>Распространение </a:t>
            </a:r>
            <a:r>
              <a:rPr lang="ru-RU" sz="2800" dirty="0">
                <a:solidFill>
                  <a:prstClr val="black"/>
                </a:solidFill>
                <a:latin typeface="Adventure"/>
                <a:cs typeface="Avenir Book"/>
              </a:rPr>
              <a:t>Божьей истины не поручено лишь нескольким посвященным служителям</a:t>
            </a:r>
            <a:r>
              <a:rPr lang="ru-RU" sz="2800" dirty="0" smtClean="0">
                <a:solidFill>
                  <a:prstClr val="black"/>
                </a:solidFill>
                <a:latin typeface="Adventure"/>
                <a:cs typeface="Avenir Book"/>
              </a:rPr>
              <a:t>.</a:t>
            </a:r>
            <a:r>
              <a:rPr lang="en-US" sz="2800" dirty="0" smtClean="0">
                <a:solidFill>
                  <a:prstClr val="black"/>
                </a:solidFill>
                <a:latin typeface="Adventure"/>
                <a:cs typeface="Avenir Black"/>
              </a:rPr>
              <a:t> </a:t>
            </a:r>
            <a:r>
              <a:rPr lang="ru-RU" sz="2800" dirty="0" smtClean="0">
                <a:solidFill>
                  <a:prstClr val="black"/>
                </a:solidFill>
                <a:latin typeface="Adventure"/>
                <a:cs typeface="Avenir Book"/>
              </a:rPr>
              <a:t>Истину </a:t>
            </a:r>
            <a:r>
              <a:rPr lang="ru-RU" sz="2800" dirty="0">
                <a:solidFill>
                  <a:prstClr val="black"/>
                </a:solidFill>
                <a:latin typeface="Adventure"/>
                <a:cs typeface="Avenir Book"/>
              </a:rPr>
              <a:t>должны распространять все, кто называет себя учеником </a:t>
            </a:r>
            <a:r>
              <a:rPr lang="ru-RU" sz="2800" dirty="0" smtClean="0">
                <a:solidFill>
                  <a:prstClr val="black"/>
                </a:solidFill>
                <a:latin typeface="Adventure"/>
                <a:cs typeface="Avenir Book"/>
              </a:rPr>
              <a:t>Христа</a:t>
            </a:r>
            <a:r>
              <a:rPr lang="ru-RU" sz="2800" dirty="0" smtClean="0">
                <a:solidFill>
                  <a:prstClr val="black"/>
                </a:solidFill>
                <a:latin typeface="Avenir Book"/>
                <a:cs typeface="Avenir Book"/>
              </a:rPr>
              <a:t>».</a:t>
            </a:r>
          </a:p>
          <a:p>
            <a:pPr lvl="0" defTabSz="457189">
              <a:defRPr/>
            </a:pPr>
            <a:endParaRPr lang="ru-RU" sz="2800" dirty="0" smtClean="0">
              <a:solidFill>
                <a:prstClr val="black"/>
              </a:solidFill>
              <a:latin typeface="Avenir Book"/>
              <a:cs typeface="Avenir Book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67194" y="4357256"/>
            <a:ext cx="4576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venir Book"/>
              </a:rPr>
              <a:t>Христианское служение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venir Book"/>
              </a:rPr>
              <a:t>, </a:t>
            </a:r>
            <a:r>
              <a:rPr lang="ru-RU" sz="2000" dirty="0" err="1" smtClean="0">
                <a:solidFill>
                  <a:prstClr val="black"/>
                </a:solidFill>
                <a:latin typeface="Avenir Book"/>
                <a:cs typeface="Avenir Book"/>
              </a:rPr>
              <a:t>стр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venir Book"/>
              </a:rPr>
              <a:t>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venir Book"/>
              </a:rPr>
              <a:t>68</a:t>
            </a:r>
          </a:p>
        </p:txBody>
      </p:sp>
      <p:sp>
        <p:nvSpPr>
          <p:cNvPr id="5" name="Текст 2"/>
          <p:cNvSpPr txBox="1">
            <a:spLocks/>
          </p:cNvSpPr>
          <p:nvPr/>
        </p:nvSpPr>
        <p:spPr>
          <a:xfrm>
            <a:off x="139849" y="1222193"/>
            <a:ext cx="8702072" cy="430306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538843" marR="0" indent="-195943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896815" marR="0" indent="-211015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1257300" marR="0" indent="-22860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1620982" marR="0" indent="-249382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2019300" marR="0" indent="-30480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2362200" marR="0" indent="-30480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2705100" marR="0" indent="-30480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3048000" marR="0" indent="-30480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r>
              <a:rPr lang="ru-RU" kern="0" dirty="0" smtClean="0"/>
              <a:t>	</a:t>
            </a:r>
            <a:r>
              <a:rPr lang="ru-RU" sz="2000" b="1" i="1" kern="0" dirty="0" smtClean="0"/>
              <a:t>Вся община, все отделы, все члены церкви должны сеять</a:t>
            </a:r>
            <a:endParaRPr lang="ru-RU" sz="2000" b="1" i="1" kern="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5693" y="77874"/>
            <a:ext cx="1594884" cy="900321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РОСТ</a:t>
            </a:r>
            <a:endParaRPr lang="ru-RU" sz="72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937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8825" y="1226911"/>
            <a:ext cx="80952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189">
              <a:defRPr/>
            </a:pPr>
            <a:r>
              <a:rPr lang="ru-RU" sz="3200" dirty="0" smtClean="0">
                <a:solidFill>
                  <a:prstClr val="black"/>
                </a:solidFill>
                <a:latin typeface="Avenir Book"/>
                <a:cs typeface="Avenir Book"/>
              </a:rPr>
              <a:t>«Сатана </a:t>
            </a:r>
            <a:r>
              <a:rPr lang="ru-RU" sz="3200" dirty="0">
                <a:solidFill>
                  <a:prstClr val="black"/>
                </a:solidFill>
                <a:latin typeface="Avenir Book"/>
                <a:cs typeface="Avenir Book"/>
              </a:rPr>
              <a:t>сейчас пытается удерживать детей Божьих в пассивном состоянии, чтобы они не выполняли своего долга по </a:t>
            </a:r>
            <a:r>
              <a:rPr lang="ru-RU" sz="3200" dirty="0">
                <a:solidFill>
                  <a:prstClr val="black"/>
                </a:solidFill>
                <a:latin typeface="Adventure" panose="02000503020000020003" pitchFamily="2" charset="0"/>
                <a:cs typeface="Avenir Book"/>
              </a:rPr>
              <a:t>распространению истины </a:t>
            </a:r>
            <a:r>
              <a:rPr lang="ru-RU" sz="3200" dirty="0">
                <a:solidFill>
                  <a:prstClr val="black"/>
                </a:solidFill>
                <a:latin typeface="Avenir Book"/>
                <a:cs typeface="Avenir Book"/>
              </a:rPr>
              <a:t>и чтобы в конечном итоге они были взвешены на весах и найдены очень </a:t>
            </a:r>
            <a:r>
              <a:rPr lang="ru-RU" sz="3200" dirty="0" smtClean="0">
                <a:solidFill>
                  <a:prstClr val="black"/>
                </a:solidFill>
                <a:latin typeface="Avenir Book"/>
                <a:cs typeface="Avenir Book"/>
              </a:rPr>
              <a:t>легкими»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67194" y="4357256"/>
            <a:ext cx="4576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>
              <a:defRPr/>
            </a:pPr>
            <a:r>
              <a:rPr lang="ru-RU" sz="2000" i="1" dirty="0">
                <a:solidFill>
                  <a:prstClr val="black"/>
                </a:solidFill>
                <a:latin typeface="Avenir Book"/>
                <a:cs typeface="Avenir Book"/>
              </a:rPr>
              <a:t>Христианское служение</a:t>
            </a:r>
            <a:r>
              <a:rPr lang="en-US" sz="2000" dirty="0">
                <a:solidFill>
                  <a:prstClr val="black"/>
                </a:solidFill>
                <a:latin typeface="Avenir Book"/>
                <a:cs typeface="Avenir Book"/>
              </a:rPr>
              <a:t>, </a:t>
            </a:r>
            <a:r>
              <a:rPr lang="ru-RU" sz="2000" dirty="0" err="1">
                <a:solidFill>
                  <a:prstClr val="black"/>
                </a:solidFill>
                <a:latin typeface="Avenir Book"/>
                <a:cs typeface="Avenir Book"/>
              </a:rPr>
              <a:t>стр</a:t>
            </a:r>
            <a:r>
              <a:rPr lang="en-US" sz="2000" dirty="0">
                <a:solidFill>
                  <a:prstClr val="black"/>
                </a:solidFill>
                <a:latin typeface="Avenir Book"/>
                <a:cs typeface="Avenir Book"/>
              </a:rPr>
              <a:t>.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venir Book"/>
              </a:rPr>
              <a:t>37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/>
              <a:cs typeface="Avenir Book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5693" y="77874"/>
            <a:ext cx="1594884" cy="900321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РОСТ</a:t>
            </a:r>
            <a:endParaRPr lang="ru-RU" sz="72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765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56994" y="4357256"/>
            <a:ext cx="4487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Литературный евангелизм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, </a:t>
            </a:r>
            <a:r>
              <a:rPr kumimoji="0" lang="ru-RU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стр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.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7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/>
              <a:ea typeface="+mn-ea"/>
              <a:cs typeface="Avenir Book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8828" y="1552248"/>
            <a:ext cx="822350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189">
              <a:defRPr/>
            </a:pPr>
            <a:r>
              <a:rPr lang="ru-RU" sz="3200" dirty="0" smtClean="0">
                <a:solidFill>
                  <a:prstClr val="black"/>
                </a:solidFill>
                <a:latin typeface="Avenir Book"/>
                <a:cs typeface="Avenir Book"/>
              </a:rPr>
              <a:t>«Если </a:t>
            </a:r>
            <a:r>
              <a:rPr lang="ru-RU" sz="3200" dirty="0">
                <a:solidFill>
                  <a:prstClr val="black"/>
                </a:solidFill>
                <a:latin typeface="Avenir Book"/>
                <a:cs typeface="Avenir Book"/>
              </a:rPr>
              <a:t>было бы возможно назвать одну работу важнее другой, то самой главной была бы та, которая позволяет нашим публикациям достигать людей, побуждая их исследовать </a:t>
            </a:r>
            <a:r>
              <a:rPr lang="ru-RU" sz="3200" dirty="0" smtClean="0">
                <a:solidFill>
                  <a:prstClr val="black"/>
                </a:solidFill>
                <a:latin typeface="Avenir Book"/>
                <a:cs typeface="Avenir Book"/>
              </a:rPr>
              <a:t>Писание».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/>
              <a:cs typeface="Avenir Book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5693" y="77874"/>
            <a:ext cx="1594884" cy="900321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РОСТ</a:t>
            </a:r>
            <a:endParaRPr lang="ru-RU" sz="72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975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20179" y="1321160"/>
            <a:ext cx="4862456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Библейские уроки </a:t>
            </a:r>
          </a:p>
          <a:p>
            <a:pPr marL="457200" lvl="0" indent="-457200">
              <a:spcAft>
                <a:spcPts val="1200"/>
              </a:spcAft>
              <a:buFont typeface="Wingdings" charset="2"/>
              <a:buChar char="ü"/>
              <a:defRPr/>
            </a:pPr>
            <a:r>
              <a:rPr lang="ru-RU" sz="2800" dirty="0" smtClean="0">
                <a:solidFill>
                  <a:prstClr val="black"/>
                </a:solidFill>
                <a:latin typeface="Avenir Book"/>
                <a:cs typeface="Avenir Book"/>
              </a:rPr>
              <a:t>Уроки </a:t>
            </a:r>
            <a:r>
              <a:rPr lang="ru-RU" sz="2800" dirty="0">
                <a:solidFill>
                  <a:prstClr val="black"/>
                </a:solidFill>
                <a:latin typeface="Avenir Book"/>
                <a:cs typeface="Avenir Book"/>
              </a:rPr>
              <a:t>по изучению </a:t>
            </a:r>
            <a:r>
              <a:rPr lang="ru-RU" sz="2800" dirty="0" smtClean="0">
                <a:solidFill>
                  <a:prstClr val="black"/>
                </a:solidFill>
                <a:latin typeface="Avenir Book"/>
                <a:cs typeface="Avenir Book"/>
              </a:rPr>
              <a:t>Библии в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малых группах и пасторском классе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Евангельские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 богослужения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/>
              <a:ea typeface="+mn-ea"/>
              <a:cs typeface="Avenir Book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33263" y="147815"/>
            <a:ext cx="39698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lack"/>
                <a:ea typeface="+mn-ea"/>
                <a:cs typeface="Avenir Black"/>
              </a:rPr>
              <a:t>Взращивайте познание истины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lack"/>
              <a:ea typeface="+mn-ea"/>
              <a:cs typeface="Avenir Black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93431" y="1587190"/>
            <a:ext cx="1761658" cy="853931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РОСТ</a:t>
            </a:r>
            <a:endParaRPr lang="ru-RU" sz="48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224643" y="2635545"/>
            <a:ext cx="1894113" cy="304800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ВАША ОБЩИНА</a:t>
            </a:r>
            <a:endParaRPr lang="ru-RU" sz="1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54947" y="4135375"/>
            <a:ext cx="3481026" cy="871753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n>
                  <a:solidFill>
                    <a:srgbClr val="025D20"/>
                  </a:solidFill>
                </a:ln>
                <a:solidFill>
                  <a:srgbClr val="035D2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Взращивание</a:t>
            </a:r>
            <a:endParaRPr lang="ru-RU" sz="3600" b="1" dirty="0">
              <a:ln>
                <a:solidFill>
                  <a:srgbClr val="025D20"/>
                </a:solidFill>
              </a:ln>
              <a:solidFill>
                <a:srgbClr val="035D2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093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4491" y="1532785"/>
            <a:ext cx="8146531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>
              <a:spcAft>
                <a:spcPts val="1200"/>
              </a:spcAft>
            </a:pPr>
            <a:r>
              <a:rPr lang="ru-RU" sz="3200" dirty="0" smtClean="0">
                <a:solidFill>
                  <a:prstClr val="black"/>
                </a:solidFill>
                <a:latin typeface="Avenir Black"/>
                <a:cs typeface="Avenir Black"/>
              </a:rPr>
              <a:t>История Уроков по Изучению Библии</a:t>
            </a:r>
            <a:r>
              <a:rPr lang="en-US" sz="3200" dirty="0" smtClean="0">
                <a:solidFill>
                  <a:prstClr val="black"/>
                </a:solidFill>
                <a:latin typeface="Avenir Book"/>
                <a:cs typeface="Avenir Book"/>
              </a:rPr>
              <a:t> </a:t>
            </a:r>
            <a:endParaRPr lang="ru-RU" sz="3200" dirty="0" smtClean="0">
              <a:solidFill>
                <a:prstClr val="black"/>
              </a:solidFill>
              <a:latin typeface="Avenir Book"/>
              <a:cs typeface="Avenir Book"/>
            </a:endParaRPr>
          </a:p>
          <a:p>
            <a:pPr defTabSz="457189">
              <a:spcAft>
                <a:spcPts val="1200"/>
              </a:spcAft>
            </a:pPr>
            <a:r>
              <a:rPr lang="ru-RU" sz="3200" dirty="0" smtClean="0">
                <a:solidFill>
                  <a:prstClr val="black"/>
                </a:solidFill>
                <a:latin typeface="Avenir Book"/>
                <a:cs typeface="Avenir Book"/>
              </a:rPr>
              <a:t>В 1883 г. </a:t>
            </a:r>
            <a:r>
              <a:rPr lang="ru-RU" sz="3200" dirty="0" err="1" smtClean="0">
                <a:solidFill>
                  <a:prstClr val="black"/>
                </a:solidFill>
                <a:latin typeface="Avenir Book"/>
                <a:cs typeface="Avenir Book"/>
              </a:rPr>
              <a:t>Хаскелл</a:t>
            </a:r>
            <a:r>
              <a:rPr lang="ru-RU" sz="3200" dirty="0" smtClean="0">
                <a:solidFill>
                  <a:prstClr val="black"/>
                </a:solidFill>
                <a:latin typeface="Avenir Book"/>
                <a:cs typeface="Avenir Book"/>
              </a:rPr>
              <a:t> говорил проповедь в формате вопросов и ответов из Библии, который сейчас используется в уроках по изучению Библии.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5693" y="77874"/>
            <a:ext cx="1594884" cy="900321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РОСТ</a:t>
            </a:r>
            <a:endParaRPr lang="ru-RU" sz="72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555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1150030"/>
            <a:ext cx="9144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Avenir Book"/>
                <a:cs typeface="Avenir Book"/>
              </a:rPr>
              <a:t>«В </a:t>
            </a:r>
            <a:r>
              <a:rPr lang="ru-RU" sz="2800" dirty="0">
                <a:latin typeface="Avenir Book"/>
                <a:cs typeface="Avenir Book"/>
              </a:rPr>
              <a:t>ночных видениях мне было показано большое реформаторское движение среди народа Божьего. … Сотни и тысячи людей навещали другие семьи и открывали перед </a:t>
            </a:r>
            <a:r>
              <a:rPr lang="ru-RU" sz="2800" dirty="0" smtClean="0">
                <a:latin typeface="Avenir Book"/>
                <a:cs typeface="Avenir Book"/>
              </a:rPr>
              <a:t>ними Слово </a:t>
            </a:r>
            <a:r>
              <a:rPr lang="ru-RU" sz="2800" dirty="0">
                <a:latin typeface="Avenir Book"/>
                <a:cs typeface="Avenir Book"/>
              </a:rPr>
              <a:t>Божье. Сердца людей испытывали на себе убеждающую силу Святого Духа, людьми овладевал дух </a:t>
            </a:r>
            <a:r>
              <a:rPr lang="ru-RU" sz="2800" dirty="0" smtClean="0">
                <a:latin typeface="Avenir Book"/>
                <a:cs typeface="Avenir Book"/>
              </a:rPr>
              <a:t>подлинного обращения</a:t>
            </a:r>
            <a:r>
              <a:rPr lang="ru-RU" sz="2800" dirty="0">
                <a:latin typeface="Avenir Book"/>
                <a:cs typeface="Avenir Book"/>
              </a:rPr>
              <a:t>. Повсюду открывались двери возвещению </a:t>
            </a:r>
            <a:r>
              <a:rPr lang="ru-RU" sz="2800" dirty="0" smtClean="0">
                <a:latin typeface="Avenir Book"/>
                <a:cs typeface="Avenir Book"/>
              </a:rPr>
              <a:t>истины!»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31689" y="4716425"/>
            <a:ext cx="5486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latin typeface="Avenir Book"/>
                <a:cs typeface="Avenir Book"/>
              </a:rPr>
              <a:t>Свидетельства для церкви</a:t>
            </a:r>
            <a:r>
              <a:rPr lang="en-US" sz="2000" dirty="0" smtClean="0">
                <a:latin typeface="Avenir Book"/>
                <a:cs typeface="Avenir Book"/>
              </a:rPr>
              <a:t>, </a:t>
            </a:r>
            <a:r>
              <a:rPr lang="ru-RU" sz="2000" dirty="0" smtClean="0">
                <a:latin typeface="Avenir Book"/>
                <a:cs typeface="Avenir Book"/>
              </a:rPr>
              <a:t>т</a:t>
            </a:r>
            <a:r>
              <a:rPr lang="en-US" sz="2000" dirty="0" smtClean="0">
                <a:latin typeface="Avenir Book"/>
                <a:cs typeface="Avenir Book"/>
              </a:rPr>
              <a:t>. </a:t>
            </a:r>
            <a:r>
              <a:rPr lang="en-US" sz="2000" dirty="0">
                <a:latin typeface="Avenir Book"/>
                <a:cs typeface="Avenir Book"/>
              </a:rPr>
              <a:t>9, </a:t>
            </a:r>
            <a:r>
              <a:rPr lang="ru-RU" sz="2000" dirty="0" err="1" smtClean="0">
                <a:latin typeface="Avenir Book"/>
                <a:cs typeface="Avenir Book"/>
              </a:rPr>
              <a:t>стр</a:t>
            </a:r>
            <a:r>
              <a:rPr lang="en-US" sz="2000" dirty="0" smtClean="0">
                <a:latin typeface="Avenir Book"/>
                <a:cs typeface="Avenir Book"/>
              </a:rPr>
              <a:t>. </a:t>
            </a:r>
            <a:r>
              <a:rPr lang="en-US" sz="2000" dirty="0">
                <a:latin typeface="Avenir Book"/>
                <a:cs typeface="Avenir Book"/>
              </a:rPr>
              <a:t>126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5693" y="77874"/>
            <a:ext cx="1594884" cy="900321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РОСТ</a:t>
            </a:r>
            <a:endParaRPr lang="ru-RU" sz="72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5934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pic>
        <p:nvPicPr>
          <p:cNvPr id="3" name="Picture 2" descr="funne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988" y="1082462"/>
            <a:ext cx="2929082" cy="2929082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4342613" y="2958730"/>
            <a:ext cx="253973" cy="0"/>
          </a:xfrm>
          <a:prstGeom prst="line">
            <a:avLst/>
          </a:prstGeom>
          <a:ln w="127000">
            <a:solidFill>
              <a:srgbClr val="CE110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840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pic>
        <p:nvPicPr>
          <p:cNvPr id="3" name="Picture 2" descr="funne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988" y="1082462"/>
            <a:ext cx="2929082" cy="2929082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2665810" y="707209"/>
            <a:ext cx="922398" cy="938134"/>
          </a:xfrm>
          <a:prstGeom prst="straightConnector1">
            <a:avLst/>
          </a:prstGeom>
          <a:ln w="5080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771136" y="215395"/>
            <a:ext cx="1716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Garamond"/>
              </a:rPr>
              <a:t>Кулинарные классы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+mn-ea"/>
              <a:cs typeface="Garamond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4342613" y="2958730"/>
            <a:ext cx="253973" cy="0"/>
          </a:xfrm>
          <a:prstGeom prst="line">
            <a:avLst/>
          </a:prstGeom>
          <a:ln w="127000">
            <a:solidFill>
              <a:srgbClr val="CE110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315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672" y="214342"/>
            <a:ext cx="6858001" cy="613997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В этом семинаре рассматриваются вопросы: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"/>
          </p:nvPr>
        </p:nvSpPr>
        <p:spPr>
          <a:xfrm>
            <a:off x="211685" y="1570616"/>
            <a:ext cx="7368988" cy="3141177"/>
          </a:xfrm>
        </p:spPr>
        <p:txBody>
          <a:bodyPr/>
          <a:lstStyle/>
          <a:p>
            <a:pPr marL="457200" indent="-457200" algn="l"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Школа Библии является неотъемлемым элементом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благовестия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каждой общины?</a:t>
            </a:r>
          </a:p>
          <a:p>
            <a:pPr marL="457200" indent="-457200" algn="l">
              <a:buFont typeface="+mj-lt"/>
              <a:buAutoNum type="arabicPeriod"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чем место Школы Библии в общем цикле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благовестия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 algn="l">
              <a:buFont typeface="+mj-lt"/>
              <a:buAutoNum type="arabicPeriod"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собой представляет «цикл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благовестия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который должен быть в каждой общине?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759112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pic>
        <p:nvPicPr>
          <p:cNvPr id="3" name="Picture 2" descr="funne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988" y="1082462"/>
            <a:ext cx="2929082" cy="2929082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2665810" y="707209"/>
            <a:ext cx="922398" cy="938134"/>
          </a:xfrm>
          <a:prstGeom prst="straightConnector1">
            <a:avLst/>
          </a:prstGeom>
          <a:ln w="5080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430617" y="647151"/>
            <a:ext cx="591642" cy="897162"/>
          </a:xfrm>
          <a:prstGeom prst="straightConnector1">
            <a:avLst/>
          </a:prstGeom>
          <a:ln w="5080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882266" y="41037"/>
            <a:ext cx="14059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Garamond"/>
              </a:rPr>
              <a:t>Церковные собрания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+mn-ea"/>
              <a:cs typeface="Garamond"/>
            </a:endParaRP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4342613" y="2958730"/>
            <a:ext cx="253973" cy="0"/>
          </a:xfrm>
          <a:prstGeom prst="line">
            <a:avLst/>
          </a:prstGeom>
          <a:ln w="127000">
            <a:solidFill>
              <a:srgbClr val="CE110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382792" y="341138"/>
            <a:ext cx="1716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Garamond"/>
              </a:rPr>
              <a:t>Кулинарные классы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+mn-ea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30704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pic>
        <p:nvPicPr>
          <p:cNvPr id="3" name="Picture 2" descr="funne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988" y="1082462"/>
            <a:ext cx="2929082" cy="2929082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2665810" y="707209"/>
            <a:ext cx="922398" cy="938134"/>
          </a:xfrm>
          <a:prstGeom prst="straightConnector1">
            <a:avLst/>
          </a:prstGeom>
          <a:ln w="5080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430617" y="647151"/>
            <a:ext cx="591642" cy="897162"/>
          </a:xfrm>
          <a:prstGeom prst="straightConnector1">
            <a:avLst/>
          </a:prstGeom>
          <a:ln w="5080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342612" y="895213"/>
            <a:ext cx="137990" cy="649100"/>
          </a:xfrm>
          <a:prstGeom prst="straightConnector1">
            <a:avLst/>
          </a:prstGeom>
          <a:ln w="5080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919837" y="525881"/>
            <a:ext cx="1475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Garamond"/>
              </a:rPr>
              <a:t>Концерты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+mn-ea"/>
              <a:cs typeface="Garamond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4342613" y="2958730"/>
            <a:ext cx="253973" cy="0"/>
          </a:xfrm>
          <a:prstGeom prst="line">
            <a:avLst/>
          </a:prstGeom>
          <a:ln w="127000">
            <a:solidFill>
              <a:srgbClr val="CE110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882266" y="41037"/>
            <a:ext cx="14059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Garamond"/>
              </a:rPr>
              <a:t>Церковные собрания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+mn-ea"/>
              <a:cs typeface="Garamond"/>
            </a:endParaRP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82792" y="341138"/>
            <a:ext cx="1716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Garamond"/>
              </a:rPr>
              <a:t>Кулинарные классы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+mn-ea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61507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pic>
        <p:nvPicPr>
          <p:cNvPr id="3" name="Picture 2" descr="funne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988" y="1082462"/>
            <a:ext cx="2929082" cy="2929082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2665810" y="707209"/>
            <a:ext cx="922398" cy="938134"/>
          </a:xfrm>
          <a:prstGeom prst="straightConnector1">
            <a:avLst/>
          </a:prstGeom>
          <a:ln w="5080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430617" y="647151"/>
            <a:ext cx="591642" cy="897162"/>
          </a:xfrm>
          <a:prstGeom prst="straightConnector1">
            <a:avLst/>
          </a:prstGeom>
          <a:ln w="5080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4830357" y="620922"/>
            <a:ext cx="606072" cy="923391"/>
          </a:xfrm>
          <a:prstGeom prst="straightConnector1">
            <a:avLst/>
          </a:prstGeom>
          <a:ln w="5080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830356" y="-2325"/>
            <a:ext cx="1565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Garamond"/>
              </a:rPr>
              <a:t>Социальное служение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+mn-ea"/>
              <a:cs typeface="Garamond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342612" y="895213"/>
            <a:ext cx="137990" cy="649100"/>
          </a:xfrm>
          <a:prstGeom prst="straightConnector1">
            <a:avLst/>
          </a:prstGeom>
          <a:ln w="5080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342613" y="2958730"/>
            <a:ext cx="253973" cy="0"/>
          </a:xfrm>
          <a:prstGeom prst="line">
            <a:avLst/>
          </a:prstGeom>
          <a:ln w="127000">
            <a:solidFill>
              <a:srgbClr val="CE110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919837" y="525881"/>
            <a:ext cx="1475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Garamond"/>
              </a:rPr>
              <a:t>Концерты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+mn-ea"/>
              <a:cs typeface="Garamond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82266" y="41037"/>
            <a:ext cx="14059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Garamond"/>
              </a:rPr>
              <a:t>Церковные собрания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+mn-ea"/>
              <a:cs typeface="Garamond"/>
            </a:endParaRP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82792" y="341138"/>
            <a:ext cx="1716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Garamond"/>
              </a:rPr>
              <a:t>Кулинарные классы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+mn-ea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21138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pic>
        <p:nvPicPr>
          <p:cNvPr id="3" name="Picture 2" descr="funne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988" y="1082462"/>
            <a:ext cx="2929082" cy="2929082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5256050" y="647151"/>
            <a:ext cx="772020" cy="998192"/>
          </a:xfrm>
          <a:prstGeom prst="straightConnector1">
            <a:avLst/>
          </a:prstGeom>
          <a:ln w="5080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948700" y="373067"/>
            <a:ext cx="2292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Garamond"/>
              </a:rPr>
              <a:t>Литература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+mn-ea"/>
              <a:cs typeface="Garamond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665810" y="707209"/>
            <a:ext cx="922398" cy="938134"/>
          </a:xfrm>
          <a:prstGeom prst="straightConnector1">
            <a:avLst/>
          </a:prstGeom>
          <a:ln w="5080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430617" y="647151"/>
            <a:ext cx="591642" cy="897162"/>
          </a:xfrm>
          <a:prstGeom prst="straightConnector1">
            <a:avLst/>
          </a:prstGeom>
          <a:ln w="5080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4830357" y="620922"/>
            <a:ext cx="606072" cy="923391"/>
          </a:xfrm>
          <a:prstGeom prst="straightConnector1">
            <a:avLst/>
          </a:prstGeom>
          <a:ln w="5080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342612" y="895213"/>
            <a:ext cx="137990" cy="649100"/>
          </a:xfrm>
          <a:prstGeom prst="straightConnector1">
            <a:avLst/>
          </a:prstGeom>
          <a:ln w="5080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342613" y="2958730"/>
            <a:ext cx="253973" cy="0"/>
          </a:xfrm>
          <a:prstGeom prst="line">
            <a:avLst/>
          </a:prstGeom>
          <a:ln w="127000">
            <a:solidFill>
              <a:srgbClr val="CE110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830356" y="-2325"/>
            <a:ext cx="1565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Garamond"/>
              </a:rPr>
              <a:t>Центр влияния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+mn-ea"/>
              <a:cs typeface="Garamond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19837" y="525881"/>
            <a:ext cx="1475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Garamond"/>
              </a:rPr>
              <a:t>Концерты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+mn-ea"/>
              <a:cs typeface="Garamond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82266" y="41037"/>
            <a:ext cx="14059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Garamond"/>
              </a:rPr>
              <a:t>Церковные собрания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+mn-ea"/>
              <a:cs typeface="Garamond"/>
            </a:endParaRP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82792" y="341138"/>
            <a:ext cx="1716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Garamond"/>
              </a:rPr>
              <a:t>Кулинарные классы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+mn-ea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28373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pic>
        <p:nvPicPr>
          <p:cNvPr id="3" name="Picture 2" descr="funne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988" y="1082462"/>
            <a:ext cx="2929082" cy="2929082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5256050" y="647151"/>
            <a:ext cx="772020" cy="998192"/>
          </a:xfrm>
          <a:prstGeom prst="straightConnector1">
            <a:avLst/>
          </a:prstGeom>
          <a:ln w="5080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665810" y="707209"/>
            <a:ext cx="922398" cy="938134"/>
          </a:xfrm>
          <a:prstGeom prst="straightConnector1">
            <a:avLst/>
          </a:prstGeom>
          <a:ln w="5080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430617" y="647151"/>
            <a:ext cx="591642" cy="897162"/>
          </a:xfrm>
          <a:prstGeom prst="straightConnector1">
            <a:avLst/>
          </a:prstGeom>
          <a:ln w="5080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4830357" y="620922"/>
            <a:ext cx="606072" cy="923391"/>
          </a:xfrm>
          <a:prstGeom prst="straightConnector1">
            <a:avLst/>
          </a:prstGeom>
          <a:ln w="5080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342612" y="895213"/>
            <a:ext cx="137990" cy="649100"/>
          </a:xfrm>
          <a:prstGeom prst="straightConnector1">
            <a:avLst/>
          </a:prstGeom>
          <a:ln w="5080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480602" y="3766969"/>
            <a:ext cx="0" cy="577313"/>
          </a:xfrm>
          <a:prstGeom prst="straightConnector1">
            <a:avLst/>
          </a:prstGeom>
          <a:ln w="5080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342613" y="2958730"/>
            <a:ext cx="253973" cy="0"/>
          </a:xfrm>
          <a:prstGeom prst="line">
            <a:avLst/>
          </a:prstGeom>
          <a:ln w="127000">
            <a:solidFill>
              <a:srgbClr val="CE110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919837" y="525881"/>
            <a:ext cx="1475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Garamond"/>
              </a:rPr>
              <a:t>Концерты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+mn-ea"/>
              <a:cs typeface="Garamond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82266" y="41037"/>
            <a:ext cx="14059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Garamond"/>
              </a:rPr>
              <a:t>Церковные собрания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+mn-ea"/>
              <a:cs typeface="Garamond"/>
            </a:endParaRP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82792" y="341138"/>
            <a:ext cx="1716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Garamond"/>
              </a:rPr>
              <a:t>Кулинарные классы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+mn-ea"/>
              <a:cs typeface="Garamond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04535" y="4389570"/>
            <a:ext cx="1808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Garamond"/>
              </a:rPr>
              <a:t>Крещенный ученик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+mn-ea"/>
              <a:cs typeface="Garamond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948700" y="373067"/>
            <a:ext cx="2292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Garamond"/>
              </a:rPr>
              <a:t>Литература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+mn-ea"/>
              <a:cs typeface="Garamond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30356" y="-2325"/>
            <a:ext cx="1565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Garamond"/>
              </a:rPr>
              <a:t>Центр влияния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+mn-ea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93648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pic>
        <p:nvPicPr>
          <p:cNvPr id="3" name="Picture 2" descr="funne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988" y="1082462"/>
            <a:ext cx="2929082" cy="2929082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5256050" y="647151"/>
            <a:ext cx="772020" cy="998192"/>
          </a:xfrm>
          <a:prstGeom prst="straightConnector1">
            <a:avLst/>
          </a:prstGeom>
          <a:ln w="5080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665810" y="707209"/>
            <a:ext cx="922398" cy="938134"/>
          </a:xfrm>
          <a:prstGeom prst="straightConnector1">
            <a:avLst/>
          </a:prstGeom>
          <a:ln w="5080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430617" y="647151"/>
            <a:ext cx="591642" cy="897162"/>
          </a:xfrm>
          <a:prstGeom prst="straightConnector1">
            <a:avLst/>
          </a:prstGeom>
          <a:ln w="5080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4830357" y="620922"/>
            <a:ext cx="606072" cy="923391"/>
          </a:xfrm>
          <a:prstGeom prst="straightConnector1">
            <a:avLst/>
          </a:prstGeom>
          <a:ln w="5080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342612" y="895213"/>
            <a:ext cx="137990" cy="649100"/>
          </a:xfrm>
          <a:prstGeom prst="straightConnector1">
            <a:avLst/>
          </a:prstGeom>
          <a:ln w="5080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480602" y="3766969"/>
            <a:ext cx="0" cy="577313"/>
          </a:xfrm>
          <a:prstGeom prst="straightConnector1">
            <a:avLst/>
          </a:prstGeom>
          <a:ln w="5080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3904535" y="2958730"/>
            <a:ext cx="1116839" cy="202061"/>
          </a:xfrm>
          <a:prstGeom prst="ellipse">
            <a:avLst/>
          </a:prstGeom>
          <a:noFill/>
          <a:ln w="63500">
            <a:solidFill>
              <a:srgbClr val="F2F1C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4342613" y="2958730"/>
            <a:ext cx="253973" cy="0"/>
          </a:xfrm>
          <a:prstGeom prst="line">
            <a:avLst/>
          </a:prstGeom>
          <a:ln w="127000">
            <a:solidFill>
              <a:srgbClr val="CE110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919837" y="525881"/>
            <a:ext cx="1475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Garamond"/>
              </a:rPr>
              <a:t>Концерты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+mn-ea"/>
              <a:cs typeface="Garamond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82266" y="41037"/>
            <a:ext cx="14059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Garamond"/>
              </a:rPr>
              <a:t>Церковные собрания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+mn-ea"/>
              <a:cs typeface="Garamond"/>
            </a:endParaRP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82792" y="341138"/>
            <a:ext cx="1716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Garamond"/>
              </a:rPr>
              <a:t>Кулинарные классы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+mn-ea"/>
              <a:cs typeface="Garamond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04535" y="4389570"/>
            <a:ext cx="1808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Garamond"/>
              </a:rPr>
              <a:t>Крещенный ученик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+mn-ea"/>
              <a:cs typeface="Garamond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948700" y="373067"/>
            <a:ext cx="2292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Garamond"/>
              </a:rPr>
              <a:t>Литература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+mn-ea"/>
              <a:cs typeface="Garamond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30356" y="-2325"/>
            <a:ext cx="1565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Garamond"/>
              </a:rPr>
              <a:t>Центр влияния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+mn-ea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69851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001000" cy="5143500"/>
          </a:xfrm>
          <a:prstGeom prst="rect">
            <a:avLst/>
          </a:prstGeom>
        </p:spPr>
      </p:pic>
      <p:pic>
        <p:nvPicPr>
          <p:cNvPr id="3" name="Picture 2" descr="funne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988" y="1082462"/>
            <a:ext cx="2929082" cy="2929082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5256050" y="647151"/>
            <a:ext cx="772020" cy="998192"/>
          </a:xfrm>
          <a:prstGeom prst="straightConnector1">
            <a:avLst/>
          </a:prstGeom>
          <a:ln w="5080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665810" y="707209"/>
            <a:ext cx="922398" cy="938134"/>
          </a:xfrm>
          <a:prstGeom prst="straightConnector1">
            <a:avLst/>
          </a:prstGeom>
          <a:ln w="5080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430617" y="647151"/>
            <a:ext cx="591642" cy="897162"/>
          </a:xfrm>
          <a:prstGeom prst="straightConnector1">
            <a:avLst/>
          </a:prstGeom>
          <a:ln w="5080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4830357" y="620922"/>
            <a:ext cx="606072" cy="923391"/>
          </a:xfrm>
          <a:prstGeom prst="straightConnector1">
            <a:avLst/>
          </a:prstGeom>
          <a:ln w="5080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342612" y="895213"/>
            <a:ext cx="137990" cy="649100"/>
          </a:xfrm>
          <a:prstGeom prst="straightConnector1">
            <a:avLst/>
          </a:prstGeom>
          <a:ln w="5080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480602" y="3766969"/>
            <a:ext cx="0" cy="577313"/>
          </a:xfrm>
          <a:prstGeom prst="straightConnector1">
            <a:avLst/>
          </a:prstGeom>
          <a:ln w="5080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3904535" y="2958730"/>
            <a:ext cx="1116839" cy="202061"/>
          </a:xfrm>
          <a:prstGeom prst="ellipse">
            <a:avLst/>
          </a:prstGeom>
          <a:noFill/>
          <a:ln w="63500">
            <a:solidFill>
              <a:srgbClr val="F2F1C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2550369" y="3218522"/>
            <a:ext cx="1354167" cy="938134"/>
          </a:xfrm>
          <a:prstGeom prst="straightConnector1">
            <a:avLst/>
          </a:prstGeom>
          <a:ln w="50800">
            <a:solidFill>
              <a:srgbClr val="F2F1C5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294932" y="4011544"/>
            <a:ext cx="1587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Garamond"/>
              </a:rPr>
              <a:t>Школа Библии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+mn-ea"/>
              <a:cs typeface="Garamond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4342613" y="2958730"/>
            <a:ext cx="253973" cy="0"/>
          </a:xfrm>
          <a:prstGeom prst="line">
            <a:avLst/>
          </a:prstGeom>
          <a:ln w="127000">
            <a:solidFill>
              <a:srgbClr val="CE110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919837" y="525881"/>
            <a:ext cx="1475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Garamond"/>
              </a:rPr>
              <a:t>Концерты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+mn-ea"/>
              <a:cs typeface="Garamond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882266" y="41037"/>
            <a:ext cx="14059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Garamond"/>
              </a:rPr>
              <a:t>Церковные собрания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+mn-ea"/>
              <a:cs typeface="Garamond"/>
            </a:endParaRP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82792" y="341138"/>
            <a:ext cx="1716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Garamond"/>
              </a:rPr>
              <a:t>Кулинарные классы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+mn-ea"/>
              <a:cs typeface="Garamond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904535" y="4389570"/>
            <a:ext cx="1808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Garamond"/>
              </a:rPr>
              <a:t>Крещенный ученик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+mn-ea"/>
              <a:cs typeface="Garamond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948700" y="373067"/>
            <a:ext cx="2292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Garamond"/>
              </a:rPr>
              <a:t>Литература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+mn-ea"/>
              <a:cs typeface="Garamond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830356" y="-2325"/>
            <a:ext cx="1565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Garamond"/>
              </a:rPr>
              <a:t>Центр влияния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+mn-ea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76099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8832" y="1539419"/>
            <a:ext cx="83389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3200" dirty="0" smtClean="0">
                <a:solidFill>
                  <a:prstClr val="black"/>
                </a:solidFill>
                <a:latin typeface="Avenir Book"/>
                <a:cs typeface="Avenir Book"/>
              </a:rPr>
              <a:t>«Изучение Библии</a:t>
            </a:r>
            <a:r>
              <a:rPr lang="en-US" sz="3200" dirty="0" smtClean="0">
                <a:solidFill>
                  <a:prstClr val="black"/>
                </a:solidFill>
                <a:latin typeface="Avenir Book"/>
                <a:cs typeface="Avenir Book"/>
              </a:rPr>
              <a:t> </a:t>
            </a:r>
            <a:r>
              <a:rPr lang="ru-RU" sz="3200" dirty="0" smtClean="0">
                <a:solidFill>
                  <a:prstClr val="black"/>
                </a:solidFill>
                <a:latin typeface="Avenir Book"/>
                <a:cs typeface="Avenir Book"/>
              </a:rPr>
              <a:t>по урокам </a:t>
            </a:r>
            <a:r>
              <a:rPr lang="ru-RU" sz="3200" dirty="0">
                <a:solidFill>
                  <a:prstClr val="black"/>
                </a:solidFill>
                <a:latin typeface="Avenir Book"/>
                <a:cs typeface="Avenir Book"/>
              </a:rPr>
              <a:t>это </a:t>
            </a:r>
            <a:r>
              <a:rPr lang="ru-RU" sz="3200" dirty="0" smtClean="0">
                <a:solidFill>
                  <a:prstClr val="black"/>
                </a:solidFill>
                <a:latin typeface="Avenir Book"/>
                <a:cs typeface="Avenir Book"/>
              </a:rPr>
              <a:t>идея, рожденная на небесах»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43222" y="2919441"/>
            <a:ext cx="4898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venir Book"/>
              </a:rPr>
              <a:t>Христианское служение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venir Book"/>
              </a:rPr>
              <a:t>, </a:t>
            </a:r>
            <a:r>
              <a:rPr lang="ru-RU" sz="2000" dirty="0" err="1" smtClean="0">
                <a:solidFill>
                  <a:prstClr val="black"/>
                </a:solidFill>
                <a:latin typeface="Avenir Book"/>
                <a:cs typeface="Avenir Book"/>
              </a:rPr>
              <a:t>стр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venir Book"/>
              </a:rPr>
              <a:t>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venir Book"/>
              </a:rPr>
              <a:t>141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5693" y="77874"/>
            <a:ext cx="1594884" cy="900321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РОСТ</a:t>
            </a:r>
            <a:endParaRPr lang="ru-RU" sz="72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733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8832" y="1539419"/>
            <a:ext cx="83389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3200" dirty="0" smtClean="0">
                <a:solidFill>
                  <a:prstClr val="black"/>
                </a:solidFill>
                <a:latin typeface="Avenir Book"/>
                <a:cs typeface="Avenir Book"/>
              </a:rPr>
              <a:t>«В </a:t>
            </a:r>
            <a:r>
              <a:rPr lang="ru-RU" sz="3200" dirty="0">
                <a:solidFill>
                  <a:prstClr val="black"/>
                </a:solidFill>
                <a:latin typeface="Avenir Book"/>
                <a:cs typeface="Avenir Book"/>
              </a:rPr>
              <a:t>мире есть люди, читающие Писания, но не понимающих их смысла. </a:t>
            </a:r>
            <a:r>
              <a:rPr lang="ru-RU" sz="3200" dirty="0">
                <a:solidFill>
                  <a:prstClr val="black"/>
                </a:solidFill>
                <a:latin typeface="Adventure" panose="02000503020000020003" pitchFamily="2" charset="0"/>
                <a:cs typeface="Avenir Book"/>
              </a:rPr>
              <a:t>Нужны</a:t>
            </a:r>
            <a:r>
              <a:rPr lang="ru-RU" sz="3200" dirty="0">
                <a:solidFill>
                  <a:prstClr val="black"/>
                </a:solidFill>
                <a:latin typeface="Avenir Book"/>
                <a:cs typeface="Avenir Book"/>
              </a:rPr>
              <a:t> мужчины и женщины, имеющие познания о Боге, чтобы разъяснять слово этим </a:t>
            </a:r>
            <a:r>
              <a:rPr lang="ru-RU" sz="3200" dirty="0" smtClean="0">
                <a:solidFill>
                  <a:prstClr val="black"/>
                </a:solidFill>
                <a:latin typeface="Avenir Book"/>
                <a:cs typeface="Avenir Book"/>
              </a:rPr>
              <a:t>душам»</a:t>
            </a:r>
            <a:endParaRPr lang="en-US" sz="3200" dirty="0" smtClean="0">
              <a:solidFill>
                <a:prstClr val="black"/>
              </a:solidFill>
              <a:latin typeface="Avenir Book"/>
              <a:cs typeface="Avenir Book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CCB220-0D7E-EE4F-A8FF-498470218B10}"/>
              </a:ext>
            </a:extLst>
          </p:cNvPr>
          <p:cNvSpPr txBox="1"/>
          <p:nvPr/>
        </p:nvSpPr>
        <p:spPr>
          <a:xfrm>
            <a:off x="4153546" y="4357256"/>
            <a:ext cx="4990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Христианское служение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, </a:t>
            </a:r>
            <a:r>
              <a:rPr lang="ru-RU" sz="2000" dirty="0" err="1" smtClean="0">
                <a:solidFill>
                  <a:prstClr val="black"/>
                </a:solidFill>
                <a:latin typeface="Avenir Book"/>
                <a:cs typeface="Avenir Book"/>
              </a:rPr>
              <a:t>стр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142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5693" y="77874"/>
            <a:ext cx="1594884" cy="900321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РОСТ</a:t>
            </a:r>
            <a:endParaRPr lang="ru-RU" sz="72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576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3914" y="1151408"/>
            <a:ext cx="869109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dirty="0" smtClean="0">
                <a:solidFill>
                  <a:prstClr val="black"/>
                </a:solidFill>
                <a:latin typeface="Avenir Book"/>
                <a:cs typeface="Avenir Book"/>
              </a:rPr>
              <a:t>«Многие</a:t>
            </a:r>
            <a:r>
              <a:rPr lang="ru-RU" sz="3200" dirty="0">
                <a:solidFill>
                  <a:prstClr val="black"/>
                </a:solidFill>
                <a:latin typeface="Avenir Book"/>
                <a:cs typeface="Avenir Book"/>
              </a:rPr>
              <a:t>, читая Писания, не могут уразуметь их истинного </a:t>
            </a:r>
            <a:r>
              <a:rPr lang="ru-RU" sz="3200" dirty="0" smtClean="0">
                <a:solidFill>
                  <a:prstClr val="black"/>
                </a:solidFill>
                <a:latin typeface="Avenir Book"/>
                <a:cs typeface="Avenir Book"/>
              </a:rPr>
              <a:t>смысла, Души</a:t>
            </a:r>
            <a:r>
              <a:rPr lang="ru-RU" sz="3200" dirty="0">
                <a:solidFill>
                  <a:prstClr val="black"/>
                </a:solidFill>
                <a:latin typeface="Avenir Book"/>
                <a:cs typeface="Avenir Book"/>
              </a:rPr>
              <a:t>, </a:t>
            </a:r>
            <a:r>
              <a:rPr lang="ru-RU" sz="3200" dirty="0" smtClean="0">
                <a:solidFill>
                  <a:prstClr val="black"/>
                </a:solidFill>
                <a:latin typeface="Avenir Book"/>
                <a:cs typeface="Avenir Book"/>
              </a:rPr>
              <a:t>жаждущие </a:t>
            </a:r>
            <a:r>
              <a:rPr lang="ru-RU" sz="3200" dirty="0">
                <a:solidFill>
                  <a:prstClr val="black"/>
                </a:solidFill>
                <a:latin typeface="Avenir Book"/>
                <a:cs typeface="Avenir Book"/>
              </a:rPr>
              <a:t>света, благодати, Святого Духа, возносят к небу молитвы, прошения и проливают слезы. Они находятся на пороге Царствия Божьего и </a:t>
            </a:r>
            <a:r>
              <a:rPr lang="ru-RU" sz="3200" dirty="0">
                <a:solidFill>
                  <a:prstClr val="black"/>
                </a:solidFill>
                <a:latin typeface="Adventure" panose="02000503020000020003" pitchFamily="2" charset="0"/>
                <a:cs typeface="Avenir Book"/>
              </a:rPr>
              <a:t>ждут, когда их пригласят </a:t>
            </a:r>
            <a:r>
              <a:rPr lang="ru-RU" sz="3200" dirty="0" smtClean="0">
                <a:solidFill>
                  <a:prstClr val="black"/>
                </a:solidFill>
                <a:latin typeface="Adventure" panose="02000503020000020003" pitchFamily="2" charset="0"/>
                <a:cs typeface="Avenir Book"/>
              </a:rPr>
              <a:t>войти»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2DB8AD-AC26-514C-828E-6BB03AC4E474}"/>
              </a:ext>
            </a:extLst>
          </p:cNvPr>
          <p:cNvSpPr txBox="1"/>
          <p:nvPr/>
        </p:nvSpPr>
        <p:spPr>
          <a:xfrm>
            <a:off x="4815521" y="4351322"/>
            <a:ext cx="58273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venir Book"/>
              </a:rPr>
              <a:t>Деяния апостолов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venir Book"/>
              </a:rPr>
              <a:t>, </a:t>
            </a:r>
            <a:r>
              <a:rPr lang="ru-RU" sz="2000" dirty="0" err="1" smtClean="0">
                <a:solidFill>
                  <a:prstClr val="black"/>
                </a:solidFill>
                <a:latin typeface="Avenir Book"/>
                <a:cs typeface="Avenir Book"/>
              </a:rPr>
              <a:t>стр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venir Book"/>
              </a:rPr>
              <a:t>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venir Book"/>
              </a:rPr>
              <a:t>109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5693" y="77874"/>
            <a:ext cx="1594884" cy="900321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РОСТ</a:t>
            </a:r>
            <a:endParaRPr lang="ru-RU" sz="72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588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68941" y="405167"/>
            <a:ext cx="7627171" cy="724386"/>
          </a:xfrm>
        </p:spPr>
        <p:txBody>
          <a:bodyPr>
            <a:noAutofit/>
          </a:bodyPr>
          <a:lstStyle/>
          <a:p>
            <a:r>
              <a:rPr lang="ru-RU" sz="2800" dirty="0" smtClean="0"/>
              <a:t>Иисус, описывая </a:t>
            </a:r>
            <a:r>
              <a:rPr lang="ru-RU" sz="2800" dirty="0" err="1" smtClean="0"/>
              <a:t>благовестие</a:t>
            </a:r>
            <a:r>
              <a:rPr lang="ru-RU" sz="2800" dirty="0" smtClean="0"/>
              <a:t>, использовал иллюстрации их сельского хозяйства </a:t>
            </a:r>
            <a:endParaRPr lang="ru-RU" sz="2800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1"/>
          </p:nvPr>
        </p:nvSpPr>
        <p:spPr>
          <a:xfrm>
            <a:off x="182880" y="1656679"/>
            <a:ext cx="7713232" cy="2976044"/>
          </a:xfrm>
        </p:spPr>
        <p:txBody>
          <a:bodyPr>
            <a:normAutofit fontScale="92500" lnSpcReduction="20000"/>
          </a:bodyPr>
          <a:lstStyle/>
          <a:p>
            <a:pPr marL="457200" lvl="0" indent="-457200" defTabSz="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Wingdings" panose="05000000000000000000" pitchFamily="2" charset="2"/>
              <a:buChar char="ü"/>
            </a:pPr>
            <a:r>
              <a:rPr lang="ru-RU" sz="30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rPr>
              <a:t>«Вышел сеятель сеять» </a:t>
            </a:r>
            <a:r>
              <a:rPr lang="ru-RU" sz="20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rPr>
              <a:t>(Луки 8:5).</a:t>
            </a:r>
          </a:p>
          <a:p>
            <a:pPr marL="457200" lvl="0" indent="-457200" defTabSz="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Wingdings" panose="05000000000000000000" pitchFamily="2" charset="2"/>
              <a:buChar char="ü"/>
            </a:pPr>
            <a:r>
              <a:rPr lang="ru-RU" sz="30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rPr>
              <a:t>«Нивы… побелели и поспели к жатве» </a:t>
            </a:r>
            <a:r>
              <a:rPr lang="ru-RU" sz="20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lang="ru-RU" sz="20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rPr>
              <a:t>Иоанна 4:35).</a:t>
            </a:r>
          </a:p>
          <a:p>
            <a:pPr marL="457200" lvl="0" indent="-457200" defTabSz="4572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30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rPr>
              <a:t>«Семя есть слово Божие…» </a:t>
            </a:r>
            <a:r>
              <a:rPr lang="ru-RU" sz="20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rPr>
              <a:t>(Луки 8:11).</a:t>
            </a:r>
            <a:endParaRPr lang="en-US" sz="2000" kern="1200" dirty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marL="457200" lvl="0" indent="-457200" defTabSz="4572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ru-RU" sz="3000" kern="1200" dirty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marL="457200" lvl="0" indent="-457200" defTabSz="4572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30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rPr>
              <a:t>«Жатвы много, а делателей мало</a:t>
            </a:r>
            <a:r>
              <a:rPr lang="ru-RU" sz="30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rPr>
              <a:t>…» </a:t>
            </a:r>
            <a:r>
              <a:rPr lang="ru-RU" sz="20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rPr>
              <a:t>(Мф.9:37</a:t>
            </a:r>
            <a:r>
              <a:rPr lang="ru-RU" sz="20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rPr>
              <a:t>).</a:t>
            </a:r>
            <a:endParaRPr lang="en-US" sz="2000" kern="1200" dirty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083675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08938" y="757204"/>
            <a:ext cx="4478119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charset="2"/>
              <a:buChar char="ü"/>
              <a:defRPr/>
            </a:pPr>
            <a:r>
              <a:rPr lang="ru-RU" sz="3200" dirty="0" smtClean="0">
                <a:solidFill>
                  <a:prstClr val="black"/>
                </a:solidFill>
                <a:latin typeface="Avenir Book"/>
                <a:cs typeface="Avenir Book"/>
              </a:rPr>
              <a:t>Призывы </a:t>
            </a:r>
            <a:r>
              <a:rPr lang="ru-RU" sz="3200" dirty="0">
                <a:solidFill>
                  <a:prstClr val="black"/>
                </a:solidFill>
                <a:latin typeface="Avenir Book"/>
                <a:cs typeface="Avenir Book"/>
              </a:rPr>
              <a:t>к принятию </a:t>
            </a:r>
            <a:r>
              <a:rPr lang="ru-RU" sz="3200" dirty="0" smtClean="0">
                <a:solidFill>
                  <a:prstClr val="black"/>
                </a:solidFill>
                <a:latin typeface="Avenir Book"/>
                <a:cs typeface="Avenir Book"/>
              </a:rPr>
              <a:t>решений на </a:t>
            </a:r>
            <a:r>
              <a:rPr lang="ru-RU" sz="3200" dirty="0">
                <a:solidFill>
                  <a:prstClr val="black"/>
                </a:solidFill>
                <a:latin typeface="Avenir Book"/>
                <a:cs typeface="Avenir Book"/>
              </a:rPr>
              <a:t>евангельских программах и во время </a:t>
            </a:r>
            <a:r>
              <a:rPr lang="ru-RU" sz="3200" dirty="0" smtClean="0">
                <a:solidFill>
                  <a:prstClr val="black"/>
                </a:solidFill>
                <a:latin typeface="Avenir Book"/>
                <a:cs typeface="Avenir Book"/>
              </a:rPr>
              <a:t>проповедей.</a:t>
            </a:r>
          </a:p>
          <a:p>
            <a:pPr marL="457200" indent="-457200">
              <a:spcAft>
                <a:spcPts val="1200"/>
              </a:spcAft>
              <a:buFont typeface="Wingdings" charset="2"/>
              <a:buChar char="ü"/>
              <a:defRPr/>
            </a:pPr>
            <a:r>
              <a:rPr lang="ru-RU" sz="3200" dirty="0" smtClean="0">
                <a:solidFill>
                  <a:prstClr val="black"/>
                </a:solidFill>
                <a:latin typeface="Avenir Book"/>
                <a:cs typeface="Avenir Book"/>
              </a:rPr>
              <a:t>Призывы во время изучения библейских уроков.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/>
              <a:ea typeface="+mn-ea"/>
              <a:cs typeface="Avenir Book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96805" y="87105"/>
            <a:ext cx="4702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lack"/>
                <a:ea typeface="+mn-ea"/>
                <a:cs typeface="Avenir Black"/>
              </a:rPr>
              <a:t>Отклик на призыв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lack"/>
              <a:ea typeface="+mn-ea"/>
              <a:cs typeface="Avenir Black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312964" y="1587190"/>
            <a:ext cx="1761658" cy="851850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РОСТ</a:t>
            </a:r>
            <a:endParaRPr lang="ru-RU" sz="48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287715" y="2625861"/>
            <a:ext cx="1812156" cy="304800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ВАШЕЙ ОБЩИНЫ</a:t>
            </a:r>
            <a:endParaRPr lang="ru-RU" sz="1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82880" y="4084926"/>
            <a:ext cx="4143178" cy="871753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n>
                  <a:solidFill>
                    <a:srgbClr val="FBAD17"/>
                  </a:solidFill>
                </a:ln>
                <a:solidFill>
                  <a:srgbClr val="FBAD17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Жатва</a:t>
            </a:r>
            <a:endParaRPr lang="ru-RU" sz="3600" b="1" dirty="0">
              <a:ln>
                <a:solidFill>
                  <a:srgbClr val="FBAD17"/>
                </a:solidFill>
              </a:ln>
              <a:solidFill>
                <a:srgbClr val="FBAD17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8349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8826" y="1539422"/>
            <a:ext cx="823310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Avenir Book"/>
                <a:cs typeface="Avenir Book"/>
              </a:rPr>
              <a:t>«</a:t>
            </a:r>
            <a:r>
              <a:rPr lang="ru-RU" sz="3200" dirty="0" smtClean="0">
                <a:latin typeface="Adventure" panose="02000503020000020003" pitchFamily="2" charset="0"/>
                <a:cs typeface="Avenir Book"/>
              </a:rPr>
              <a:t>Жатвы </a:t>
            </a:r>
            <a:r>
              <a:rPr lang="ru-RU" sz="3200" dirty="0">
                <a:latin typeface="Adventure" panose="02000503020000020003" pitchFamily="2" charset="0"/>
                <a:cs typeface="Avenir Book"/>
              </a:rPr>
              <a:t>много</a:t>
            </a:r>
            <a:r>
              <a:rPr lang="ru-RU" sz="3200" dirty="0">
                <a:latin typeface="Avenir Book"/>
                <a:cs typeface="Avenir Book"/>
              </a:rPr>
              <a:t>, а делателей мало; </a:t>
            </a:r>
            <a:r>
              <a:rPr lang="ru-RU" sz="3200" dirty="0" smtClean="0">
                <a:latin typeface="Avenir Book"/>
                <a:cs typeface="Avenir Book"/>
              </a:rPr>
              <a:t>          итак</a:t>
            </a:r>
            <a:r>
              <a:rPr lang="ru-RU" sz="3200" dirty="0">
                <a:latin typeface="Avenir Book"/>
                <a:cs typeface="Avenir Book"/>
              </a:rPr>
              <a:t>, молите Господина жатвы, </a:t>
            </a:r>
            <a:r>
              <a:rPr lang="ru-RU" sz="3200" dirty="0" smtClean="0">
                <a:latin typeface="Avenir Book"/>
                <a:cs typeface="Avenir Book"/>
              </a:rPr>
              <a:t>                         чтобы </a:t>
            </a:r>
            <a:r>
              <a:rPr lang="ru-RU" sz="3200" dirty="0">
                <a:latin typeface="Avenir Book"/>
                <a:cs typeface="Avenir Book"/>
              </a:rPr>
              <a:t>выслал делателей на жатву </a:t>
            </a:r>
            <a:r>
              <a:rPr lang="ru-RU" sz="3200" dirty="0" smtClean="0">
                <a:latin typeface="Avenir Book"/>
                <a:cs typeface="Avenir Book"/>
              </a:rPr>
              <a:t>Свою».</a:t>
            </a:r>
            <a:endParaRPr lang="ru-RU" sz="3200" dirty="0">
              <a:latin typeface="Avenir Book"/>
              <a:cs typeface="Avenir Book"/>
            </a:endParaRPr>
          </a:p>
          <a:p>
            <a:pPr algn="r"/>
            <a:r>
              <a:rPr lang="ru-RU" sz="2800" dirty="0" smtClean="0">
                <a:latin typeface="Avenir Book"/>
                <a:cs typeface="Avenir Book"/>
              </a:rPr>
              <a:t>Луки 10:2</a:t>
            </a:r>
          </a:p>
          <a:p>
            <a:endParaRPr lang="ru-RU" sz="3200" dirty="0">
              <a:latin typeface="Avenir Book"/>
              <a:cs typeface="Avenir Book"/>
            </a:endParaRPr>
          </a:p>
          <a:p>
            <a:endParaRPr lang="en-US" sz="3200" dirty="0">
              <a:latin typeface="Avenir Book"/>
              <a:cs typeface="Avenir Book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95693" y="77874"/>
            <a:ext cx="1594884" cy="900321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РОСТ</a:t>
            </a:r>
            <a:endParaRPr lang="ru-RU" sz="72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9887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471597-0485-7C4B-A304-E0F895251D7E}"/>
              </a:ext>
            </a:extLst>
          </p:cNvPr>
          <p:cNvSpPr txBox="1"/>
          <p:nvPr/>
        </p:nvSpPr>
        <p:spPr>
          <a:xfrm>
            <a:off x="228600" y="909571"/>
            <a:ext cx="881742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ru-RU" sz="3200" dirty="0"/>
              <a:t>«Подводите людей  к принятию решения, донося до них голос </a:t>
            </a:r>
            <a:r>
              <a:rPr lang="ru-RU" sz="3200" dirty="0" smtClean="0"/>
              <a:t>Библии… Ваша </a:t>
            </a:r>
            <a:r>
              <a:rPr lang="ru-RU" sz="3200" dirty="0"/>
              <a:t>проповедь должна быть краткой и конкретной, и в нужный момент ее надо завершить призывом к принятию решения» </a:t>
            </a:r>
          </a:p>
          <a:p>
            <a:pPr algn="just">
              <a:lnSpc>
                <a:spcPct val="100000"/>
              </a:lnSpc>
            </a:pPr>
            <a:r>
              <a:rPr lang="ru-RU" sz="3200" dirty="0"/>
              <a:t>	</a:t>
            </a:r>
            <a:r>
              <a:rPr lang="ru-RU" sz="3200" dirty="0" smtClean="0"/>
              <a:t>			</a:t>
            </a:r>
            <a:r>
              <a:rPr lang="ru-RU" sz="2800" i="1" dirty="0" smtClean="0"/>
              <a:t>(</a:t>
            </a:r>
            <a:r>
              <a:rPr lang="ru-RU" sz="2800" i="1" dirty="0" err="1"/>
              <a:t>Э.Уайт</a:t>
            </a:r>
            <a:r>
              <a:rPr lang="ru-RU" sz="2800" i="1" dirty="0"/>
              <a:t>, </a:t>
            </a:r>
            <a:r>
              <a:rPr lang="ru-RU" sz="2800" i="1" dirty="0" err="1"/>
              <a:t>Евангелизм</a:t>
            </a:r>
            <a:r>
              <a:rPr lang="ru-RU" sz="2800" i="1" dirty="0"/>
              <a:t>, с. 296).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95693" y="77874"/>
            <a:ext cx="1594884" cy="900321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РОСТ</a:t>
            </a:r>
            <a:endParaRPr lang="ru-RU" sz="72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312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87586" y="865406"/>
            <a:ext cx="433626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lang="ru-RU" sz="2800" dirty="0" smtClean="0">
                <a:solidFill>
                  <a:prstClr val="black"/>
                </a:solidFill>
                <a:latin typeface="Avenir Book"/>
                <a:cs typeface="Avenir Book"/>
              </a:rPr>
              <a:t>Предоставьте план систематического наставничества для новых членов церкви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/>
              <a:cs typeface="Avenir Book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venir Book"/>
              </a:rPr>
              <a:t>Обучайте членов церкви служению приобретения душ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/>
              <a:cs typeface="Avenir Book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venir Book"/>
              </a:rPr>
              <a:t>Воспитывайте членов церкви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/>
              <a:cs typeface="Avenir Book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09422" y="135197"/>
            <a:ext cx="4640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enture" panose="02000503020000020003" pitchFamily="2" charset="0"/>
                <a:cs typeface="Avenir Black"/>
              </a:rPr>
              <a:t>Сохранение и обучение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venture" panose="02000503020000020003" pitchFamily="2" charset="0"/>
              <a:cs typeface="Avenir Black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312964" y="1579388"/>
            <a:ext cx="1761658" cy="794505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РОСТ</a:t>
            </a:r>
            <a:endParaRPr lang="ru-RU" sz="48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249136" y="2627743"/>
            <a:ext cx="1825486" cy="304800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ВАША ОБЩИНА</a:t>
            </a:r>
            <a:endParaRPr lang="ru-RU" sz="1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82880" y="4077124"/>
            <a:ext cx="4143178" cy="871753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n>
                  <a:solidFill>
                    <a:srgbClr val="D31E25"/>
                  </a:solidFill>
                </a:ln>
                <a:solidFill>
                  <a:srgbClr val="D31E25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Сохранение</a:t>
            </a:r>
            <a:endParaRPr lang="ru-RU" sz="3600" b="1" dirty="0">
              <a:ln>
                <a:solidFill>
                  <a:srgbClr val="D31E25"/>
                </a:solidFill>
              </a:ln>
              <a:solidFill>
                <a:srgbClr val="D31E25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778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8827" y="1539423"/>
            <a:ext cx="80695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3200" dirty="0" smtClean="0">
                <a:solidFill>
                  <a:prstClr val="black"/>
                </a:solidFill>
                <a:latin typeface="Avenir Book"/>
                <a:cs typeface="Avenir Book"/>
              </a:rPr>
              <a:t>«После </a:t>
            </a:r>
            <a:r>
              <a:rPr lang="ru-RU" sz="3200" dirty="0">
                <a:solidFill>
                  <a:prstClr val="black"/>
                </a:solidFill>
                <a:latin typeface="Avenir Book"/>
                <a:cs typeface="Avenir Book"/>
              </a:rPr>
              <a:t>того как люди приняли истину, они нуждаются в особой заботе и присмотре. </a:t>
            </a:r>
            <a:r>
              <a:rPr lang="ru-RU" sz="3200" dirty="0" smtClean="0">
                <a:solidFill>
                  <a:prstClr val="black"/>
                </a:solidFill>
                <a:latin typeface="Avenir Book"/>
                <a:cs typeface="Avenir Book"/>
              </a:rPr>
              <a:t>… эти новообращенные младенцы нуждаются в уходе, в неусыпном внимании, помощи и ободрении»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/>
              <a:cs typeface="Avenir Book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6EC6A5-C7E0-C545-8A40-B4AD2FFA0E3E}"/>
              </a:ext>
            </a:extLst>
          </p:cNvPr>
          <p:cNvSpPr txBox="1"/>
          <p:nvPr/>
        </p:nvSpPr>
        <p:spPr>
          <a:xfrm>
            <a:off x="5259972" y="4357256"/>
            <a:ext cx="3884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venir Book"/>
              </a:rPr>
              <a:t>Евангелизм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venir Book"/>
              </a:rPr>
              <a:t>, </a:t>
            </a:r>
            <a:r>
              <a:rPr lang="ru-RU" sz="2400" dirty="0" err="1" smtClean="0">
                <a:solidFill>
                  <a:prstClr val="black"/>
                </a:solidFill>
                <a:latin typeface="Avenir Book"/>
                <a:cs typeface="Avenir Book"/>
              </a:rPr>
              <a:t>стр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venir Book"/>
              </a:rPr>
              <a:t>.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venir Book"/>
              </a:rPr>
              <a:t>351.2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/>
              <a:cs typeface="Avenir Book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5693" y="77874"/>
            <a:ext cx="1594884" cy="900321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РОСТ</a:t>
            </a:r>
            <a:endParaRPr lang="ru-RU" sz="72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182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8827" y="1539423"/>
            <a:ext cx="80695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3200" dirty="0" smtClean="0">
                <a:solidFill>
                  <a:prstClr val="black"/>
                </a:solidFill>
                <a:latin typeface="Avenir Book"/>
                <a:cs typeface="Avenir Book"/>
              </a:rPr>
              <a:t>«Как </a:t>
            </a:r>
            <a:r>
              <a:rPr lang="ru-RU" sz="3200" dirty="0">
                <a:solidFill>
                  <a:prstClr val="black"/>
                </a:solidFill>
                <a:latin typeface="Avenir Book"/>
                <a:cs typeface="Avenir Book"/>
              </a:rPr>
              <a:t>только души придут к обращению, сразу же привлекайте их к работе. Трудясь в соответствии со своими способностями, они станут </a:t>
            </a:r>
            <a:r>
              <a:rPr lang="ru-RU" sz="3200" dirty="0" smtClean="0">
                <a:solidFill>
                  <a:prstClr val="black"/>
                </a:solidFill>
                <a:latin typeface="Avenir Book"/>
                <a:cs typeface="Avenir Book"/>
              </a:rPr>
              <a:t>сильнее»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/>
              <a:cs typeface="Avenir Book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59972" y="4357256"/>
            <a:ext cx="3884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Евангелизм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, </a:t>
            </a:r>
            <a:r>
              <a:rPr lang="ru-RU" sz="2800" dirty="0" err="1" smtClean="0">
                <a:solidFill>
                  <a:prstClr val="black"/>
                </a:solidFill>
                <a:latin typeface="Avenir Book"/>
                <a:cs typeface="Avenir Book"/>
              </a:rPr>
              <a:t>стр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355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5693" y="77874"/>
            <a:ext cx="1594884" cy="900321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РОСТ</a:t>
            </a:r>
            <a:endParaRPr lang="ru-RU" sz="72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6985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686576"/>
            <a:ext cx="9144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31" marR="0" lvl="0" indent="-742931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2800" b="1" dirty="0" smtClean="0">
                <a:solidFill>
                  <a:srgbClr val="1F497D"/>
                </a:solidFill>
                <a:latin typeface="Avenir Book"/>
                <a:cs typeface="Avenir Book"/>
              </a:rPr>
              <a:t>ВСЕОБЩЕЕ	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Социальное служение.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venir Book"/>
              <a:ea typeface="+mn-ea"/>
              <a:cs typeface="Avenir Book"/>
            </a:endParaRPr>
          </a:p>
          <a:p>
            <a:pPr marL="742931" marR="0" lvl="0" indent="-742931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B3418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АКТИВНОЕ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B3418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B3418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	Служение Литературы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B3418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B3418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и медиа.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6B3418"/>
              </a:solidFill>
              <a:effectLst/>
              <a:uLnTx/>
              <a:uFillTx/>
              <a:latin typeface="Avenir Book"/>
              <a:ea typeface="+mn-ea"/>
              <a:cs typeface="Avenir Book"/>
            </a:endParaRPr>
          </a:p>
          <a:p>
            <a:pPr marL="742931" marR="0" lvl="0" indent="-742931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2800" b="1" dirty="0" smtClean="0">
                <a:solidFill>
                  <a:srgbClr val="136301"/>
                </a:solidFill>
                <a:latin typeface="Avenir Book"/>
                <a:cs typeface="Avenir Book"/>
              </a:rPr>
              <a:t>ЖИВОЕ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36301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36301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			</a:t>
            </a:r>
            <a: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36301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Преподавание Библейских уроков.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136301"/>
              </a:solidFill>
              <a:effectLst/>
              <a:uLnTx/>
              <a:uFillTx/>
              <a:latin typeface="Avenir Book"/>
              <a:ea typeface="+mn-ea"/>
              <a:cs typeface="Avenir Book"/>
            </a:endParaRPr>
          </a:p>
          <a:p>
            <a:pPr marL="742931" marR="0" lvl="0" indent="-742931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 w="3175">
                  <a:solidFill>
                    <a:srgbClr val="D98A15"/>
                  </a:solidFill>
                </a:ln>
                <a:solidFill>
                  <a:srgbClr val="EEA116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РЕГУЛЯРНЫЕ</a:t>
            </a:r>
            <a:r>
              <a:rPr kumimoji="0" lang="en-US" sz="2800" b="0" i="0" u="none" strike="noStrike" kern="1200" cap="none" spc="0" normalizeH="0" baseline="0" noProof="0" dirty="0" smtClean="0">
                <a:ln w="3175">
                  <a:solidFill>
                    <a:srgbClr val="D98A15"/>
                  </a:solidFill>
                </a:ln>
                <a:solidFill>
                  <a:srgbClr val="EEA116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 </a:t>
            </a:r>
            <a:r>
              <a:rPr kumimoji="0" lang="ru-RU" sz="2800" b="0" i="0" u="none" strike="noStrike" kern="1200" cap="none" spc="0" normalizeH="0" baseline="0" noProof="0" dirty="0" smtClean="0">
                <a:ln w="3175">
                  <a:solidFill>
                    <a:srgbClr val="D98A15"/>
                  </a:solidFill>
                </a:ln>
                <a:solidFill>
                  <a:srgbClr val="EEA116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	Евангельские программы.</a:t>
            </a:r>
            <a:endParaRPr kumimoji="0" lang="en-US" sz="2800" b="0" i="0" u="none" strike="noStrike" kern="1200" cap="none" spc="0" normalizeH="0" baseline="0" noProof="0" dirty="0">
              <a:ln w="3175">
                <a:solidFill>
                  <a:srgbClr val="D98A15"/>
                </a:solidFill>
              </a:ln>
              <a:solidFill>
                <a:srgbClr val="EEA116"/>
              </a:solidFill>
              <a:effectLst/>
              <a:uLnTx/>
              <a:uFillTx/>
              <a:latin typeface="Avenir Book"/>
              <a:ea typeface="+mn-ea"/>
              <a:cs typeface="Avenir Book"/>
            </a:endParaRPr>
          </a:p>
          <a:p>
            <a:pPr marL="742931" marR="0" lvl="0" indent="-742931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СИСТЕМАТИЧЕСКОЕ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Н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аставничество.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venir Book"/>
              <a:ea typeface="+mn-ea"/>
              <a:cs typeface="Avenir Boo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20603" y="65140"/>
            <a:ext cx="50309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lack"/>
                <a:ea typeface="+mn-ea"/>
                <a:cs typeface="Avenir Black"/>
              </a:rPr>
              <a:t>5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lack"/>
                <a:ea typeface="+mn-ea"/>
                <a:cs typeface="Avenir Black"/>
              </a:rPr>
              <a:t>миссионерских целей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Для каждой общины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/>
              <a:ea typeface="+mn-ea"/>
              <a:cs typeface="Avenir Book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" y="203878"/>
            <a:ext cx="1645919" cy="842866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РОСТ</a:t>
            </a:r>
            <a:endParaRPr lang="ru-RU" sz="4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984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53666" y="148301"/>
            <a:ext cx="3184882" cy="1002069"/>
          </a:xfrm>
        </p:spPr>
        <p:txBody>
          <a:bodyPr/>
          <a:lstStyle/>
          <a:p>
            <a:pPr algn="r"/>
            <a:r>
              <a:rPr lang="ru-RU" dirty="0" smtClean="0"/>
              <a:t>Евангельский цикл</a:t>
            </a:r>
            <a:endParaRPr lang="ru-RU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3D1BB219-996B-8A44-A084-669B657DF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558" y="148301"/>
            <a:ext cx="4823934" cy="4638398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1636886" y="1720112"/>
            <a:ext cx="2415277" cy="985052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2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РОСТ</a:t>
            </a:r>
            <a:endParaRPr lang="ru-RU" sz="72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423263" y="3005369"/>
            <a:ext cx="2628900" cy="304800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ВАШЕЙ ОБЩИНЫ</a:t>
            </a:r>
            <a:endParaRPr lang="ru-RU" sz="20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880" y="3666193"/>
            <a:ext cx="1221563" cy="122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7478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335" y="511189"/>
            <a:ext cx="7627702" cy="596850"/>
          </a:xfrm>
        </p:spPr>
        <p:txBody>
          <a:bodyPr/>
          <a:lstStyle/>
          <a:p>
            <a:r>
              <a:rPr lang="ru-RU" dirty="0" smtClean="0"/>
              <a:t>РОСТ и </a:t>
            </a:r>
            <a:r>
              <a:rPr lang="ru-RU" dirty="0" err="1" smtClean="0"/>
              <a:t>благовестие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18335" y="1527586"/>
            <a:ext cx="7627701" cy="3342482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Выращивание растений не происходит мгновенно. Это процесс.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Этот процесс имеет свои фазы (этапы)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Процесс роста цикличен (повторяется многократно)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938803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53666" y="148301"/>
            <a:ext cx="3184882" cy="1002069"/>
          </a:xfrm>
        </p:spPr>
        <p:txBody>
          <a:bodyPr/>
          <a:lstStyle/>
          <a:p>
            <a:pPr algn="r"/>
            <a:r>
              <a:rPr lang="ru-RU" dirty="0" smtClean="0"/>
              <a:t>Евангельский цикл</a:t>
            </a:r>
            <a:endParaRPr lang="ru-RU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3D1BB219-996B-8A44-A084-669B657DF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558" y="148301"/>
            <a:ext cx="4823934" cy="4638398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1636886" y="1720112"/>
            <a:ext cx="2415277" cy="985052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2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РОСТ</a:t>
            </a:r>
            <a:endParaRPr lang="ru-RU" sz="72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423263" y="3005369"/>
            <a:ext cx="2628900" cy="304800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ВАШЕЙ ОБЩИНЫ</a:t>
            </a:r>
            <a:endParaRPr lang="ru-RU" sz="20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765489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686576"/>
            <a:ext cx="9144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31" indent="-742931">
              <a:buFont typeface="+mj-lt"/>
              <a:buAutoNum type="arabicPeriod"/>
            </a:pPr>
            <a:r>
              <a:rPr lang="ru-RU" sz="2800" b="1" dirty="0" smtClean="0">
                <a:solidFill>
                  <a:schemeClr val="tx2"/>
                </a:solidFill>
                <a:latin typeface="Avenir Book"/>
                <a:cs typeface="Avenir Book"/>
              </a:rPr>
              <a:t>ПОДГОТОВКА</a:t>
            </a:r>
            <a:r>
              <a:rPr lang="en-US" sz="2800" b="1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en-US" sz="2800" dirty="0">
                <a:solidFill>
                  <a:schemeClr val="tx2"/>
                </a:solidFill>
                <a:latin typeface="Avenir Book"/>
                <a:cs typeface="Avenir Book"/>
              </a:rPr>
              <a:t>= </a:t>
            </a:r>
            <a:r>
              <a:rPr lang="ru-RU" sz="2800" dirty="0" smtClean="0">
                <a:solidFill>
                  <a:schemeClr val="tx2"/>
                </a:solidFill>
                <a:latin typeface="Avenir Book"/>
                <a:cs typeface="Avenir Book"/>
              </a:rPr>
              <a:t>Служите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Avenir Book"/>
                <a:cs typeface="Avenir Book"/>
              </a:rPr>
              <a:t>/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Avenir Book"/>
                <a:cs typeface="Avenir Book"/>
              </a:rPr>
              <a:t>Дружите</a:t>
            </a:r>
            <a:endParaRPr lang="en-US" sz="2800" dirty="0">
              <a:solidFill>
                <a:schemeClr val="tx2">
                  <a:lumMod val="75000"/>
                </a:schemeClr>
              </a:solidFill>
              <a:latin typeface="Avenir Book"/>
              <a:cs typeface="Avenir Book"/>
            </a:endParaRPr>
          </a:p>
          <a:p>
            <a:pPr marL="742931" indent="-742931">
              <a:buFont typeface="+mj-lt"/>
              <a:buAutoNum type="arabicPeriod"/>
            </a:pPr>
            <a:r>
              <a:rPr lang="ru-RU" sz="2800" b="1" dirty="0" smtClean="0">
                <a:solidFill>
                  <a:srgbClr val="6B3418"/>
                </a:solidFill>
                <a:latin typeface="Avenir Book"/>
                <a:cs typeface="Avenir Book"/>
              </a:rPr>
              <a:t>СЕЯНИЕ</a:t>
            </a:r>
            <a:r>
              <a:rPr lang="en-US" sz="2800" b="1" dirty="0" smtClean="0">
                <a:solidFill>
                  <a:srgbClr val="6B3418"/>
                </a:solidFill>
                <a:latin typeface="Avenir Book"/>
                <a:cs typeface="Avenir Book"/>
              </a:rPr>
              <a:t> </a:t>
            </a:r>
            <a:r>
              <a:rPr lang="en-US" sz="2800" dirty="0">
                <a:solidFill>
                  <a:srgbClr val="6B3418"/>
                </a:solidFill>
                <a:latin typeface="Avenir Book"/>
                <a:cs typeface="Avenir Book"/>
              </a:rPr>
              <a:t>= </a:t>
            </a:r>
            <a:r>
              <a:rPr lang="ru-RU" sz="2800" dirty="0" smtClean="0">
                <a:solidFill>
                  <a:srgbClr val="6B3418"/>
                </a:solidFill>
                <a:latin typeface="Avenir Book"/>
                <a:cs typeface="Avenir Book"/>
              </a:rPr>
              <a:t>Делитесь</a:t>
            </a:r>
            <a:r>
              <a:rPr lang="en-US" sz="2800" dirty="0" smtClean="0">
                <a:solidFill>
                  <a:srgbClr val="6B3418"/>
                </a:solidFill>
                <a:latin typeface="Avenir Book"/>
                <a:cs typeface="Avenir Book"/>
              </a:rPr>
              <a:t>/</a:t>
            </a:r>
            <a:r>
              <a:rPr lang="ru-RU" sz="2800" dirty="0" smtClean="0">
                <a:solidFill>
                  <a:srgbClr val="6B3418"/>
                </a:solidFill>
                <a:latin typeface="Avenir Book"/>
                <a:cs typeface="Avenir Book"/>
              </a:rPr>
              <a:t>Ознакомьте</a:t>
            </a:r>
            <a:endParaRPr lang="en-US" sz="2800" dirty="0">
              <a:solidFill>
                <a:srgbClr val="6B3418"/>
              </a:solidFill>
              <a:latin typeface="Avenir Book"/>
              <a:cs typeface="Avenir Book"/>
            </a:endParaRPr>
          </a:p>
          <a:p>
            <a:pPr marL="742931" indent="-742931">
              <a:buFont typeface="+mj-lt"/>
              <a:buAutoNum type="arabicPeriod"/>
            </a:pPr>
            <a:r>
              <a:rPr lang="ru-RU" sz="2800" b="1" dirty="0" smtClean="0">
                <a:solidFill>
                  <a:srgbClr val="136301"/>
                </a:solidFill>
                <a:latin typeface="Avenir Book"/>
                <a:cs typeface="Avenir Book"/>
              </a:rPr>
              <a:t>ВЗРАЩИВАНИЕ</a:t>
            </a:r>
            <a:r>
              <a:rPr lang="en-US" sz="2800" dirty="0" smtClean="0">
                <a:solidFill>
                  <a:srgbClr val="136301"/>
                </a:solidFill>
                <a:latin typeface="Avenir Book"/>
                <a:cs typeface="Avenir Book"/>
              </a:rPr>
              <a:t> </a:t>
            </a:r>
            <a:r>
              <a:rPr lang="en-US" sz="2800" dirty="0">
                <a:solidFill>
                  <a:srgbClr val="136301"/>
                </a:solidFill>
                <a:latin typeface="Avenir Book"/>
                <a:cs typeface="Avenir Book"/>
              </a:rPr>
              <a:t>= </a:t>
            </a:r>
            <a:r>
              <a:rPr lang="ru-RU" sz="2800" dirty="0" smtClean="0">
                <a:solidFill>
                  <a:srgbClr val="136301"/>
                </a:solidFill>
                <a:latin typeface="Avenir Book"/>
                <a:cs typeface="Avenir Book"/>
              </a:rPr>
              <a:t>Изучайте</a:t>
            </a:r>
            <a:r>
              <a:rPr lang="en-US" sz="2800" dirty="0" smtClean="0">
                <a:solidFill>
                  <a:srgbClr val="136301"/>
                </a:solidFill>
                <a:latin typeface="Avenir Book"/>
                <a:cs typeface="Avenir Book"/>
              </a:rPr>
              <a:t>/</a:t>
            </a:r>
            <a:r>
              <a:rPr lang="ru-RU" sz="2800" dirty="0" smtClean="0">
                <a:solidFill>
                  <a:srgbClr val="136301"/>
                </a:solidFill>
                <a:latin typeface="Avenir Book"/>
                <a:cs typeface="Avenir Book"/>
              </a:rPr>
              <a:t>Ведите</a:t>
            </a:r>
            <a:endParaRPr lang="en-US" sz="2800" dirty="0">
              <a:solidFill>
                <a:srgbClr val="136301"/>
              </a:solidFill>
              <a:latin typeface="Avenir Book"/>
              <a:cs typeface="Avenir Book"/>
            </a:endParaRPr>
          </a:p>
          <a:p>
            <a:pPr marL="742931" indent="-742931">
              <a:buFont typeface="+mj-lt"/>
              <a:buAutoNum type="arabicPeriod"/>
            </a:pPr>
            <a:r>
              <a:rPr lang="ru-RU" sz="2800" b="1" dirty="0" smtClean="0">
                <a:ln w="3175">
                  <a:solidFill>
                    <a:srgbClr val="D98A15"/>
                  </a:solidFill>
                </a:ln>
                <a:solidFill>
                  <a:srgbClr val="EEA116"/>
                </a:solidFill>
                <a:latin typeface="Avenir Book"/>
                <a:cs typeface="Avenir Book"/>
              </a:rPr>
              <a:t>ЖАТВА</a:t>
            </a:r>
            <a:r>
              <a:rPr lang="en-US" sz="2800" dirty="0" smtClean="0">
                <a:ln w="3175">
                  <a:solidFill>
                    <a:srgbClr val="D98A15"/>
                  </a:solidFill>
                </a:ln>
                <a:solidFill>
                  <a:srgbClr val="EEA116"/>
                </a:solidFill>
                <a:latin typeface="Avenir Book"/>
                <a:cs typeface="Avenir Book"/>
              </a:rPr>
              <a:t>= </a:t>
            </a:r>
            <a:r>
              <a:rPr lang="ru-RU" sz="2800" dirty="0" smtClean="0">
                <a:ln w="3175">
                  <a:solidFill>
                    <a:srgbClr val="D98A15"/>
                  </a:solidFill>
                </a:ln>
                <a:solidFill>
                  <a:srgbClr val="EEA116"/>
                </a:solidFill>
                <a:latin typeface="Avenir Book"/>
                <a:cs typeface="Avenir Book"/>
              </a:rPr>
              <a:t>Призывайте</a:t>
            </a:r>
            <a:r>
              <a:rPr lang="en-US" sz="2800" dirty="0" smtClean="0">
                <a:ln w="3175">
                  <a:solidFill>
                    <a:srgbClr val="D98A15"/>
                  </a:solidFill>
                </a:ln>
                <a:solidFill>
                  <a:srgbClr val="EEA116"/>
                </a:solidFill>
                <a:latin typeface="Avenir Book"/>
                <a:cs typeface="Avenir Book"/>
              </a:rPr>
              <a:t>/</a:t>
            </a:r>
            <a:r>
              <a:rPr lang="ru-RU" sz="2800" dirty="0" smtClean="0">
                <a:ln w="3175">
                  <a:solidFill>
                    <a:srgbClr val="D98A15"/>
                  </a:solidFill>
                </a:ln>
                <a:solidFill>
                  <a:srgbClr val="EEA116"/>
                </a:solidFill>
                <a:latin typeface="Avenir Book"/>
                <a:cs typeface="Avenir Book"/>
              </a:rPr>
              <a:t>Крестите</a:t>
            </a:r>
            <a:endParaRPr lang="en-US" sz="2800" dirty="0">
              <a:ln w="3175">
                <a:solidFill>
                  <a:srgbClr val="D98A15"/>
                </a:solidFill>
              </a:ln>
              <a:solidFill>
                <a:srgbClr val="EEA116"/>
              </a:solidFill>
              <a:latin typeface="Avenir Book"/>
              <a:cs typeface="Avenir Book"/>
            </a:endParaRPr>
          </a:p>
          <a:p>
            <a:pPr marL="742931" indent="-742931">
              <a:buFont typeface="+mj-lt"/>
              <a:buAutoNum type="arabicPeriod"/>
            </a:pPr>
            <a:r>
              <a:rPr lang="ru-RU" sz="2800" b="1" dirty="0" smtClean="0">
                <a:solidFill>
                  <a:srgbClr val="C00000"/>
                </a:solidFill>
                <a:latin typeface="Avenir Book"/>
                <a:cs typeface="Avenir Book"/>
              </a:rPr>
              <a:t>СОХРАНЕНИЕ</a:t>
            </a:r>
            <a:r>
              <a:rPr lang="en-US" sz="2800" dirty="0" smtClean="0">
                <a:solidFill>
                  <a:srgbClr val="C00000"/>
                </a:solidFill>
                <a:latin typeface="Avenir Book"/>
                <a:cs typeface="Avenir Book"/>
              </a:rPr>
              <a:t> </a:t>
            </a:r>
            <a:r>
              <a:rPr lang="en-US" sz="2800" dirty="0">
                <a:solidFill>
                  <a:srgbClr val="C00000"/>
                </a:solidFill>
                <a:latin typeface="Avenir Book"/>
                <a:cs typeface="Avenir Book"/>
              </a:rPr>
              <a:t>= </a:t>
            </a:r>
            <a:r>
              <a:rPr lang="ru-RU" sz="2800" dirty="0" smtClean="0">
                <a:solidFill>
                  <a:srgbClr val="C00000"/>
                </a:solidFill>
                <a:latin typeface="Avenir Book"/>
                <a:cs typeface="Avenir Book"/>
              </a:rPr>
              <a:t>Наставляйте</a:t>
            </a:r>
            <a:r>
              <a:rPr lang="en-US" sz="2800" dirty="0" smtClean="0">
                <a:solidFill>
                  <a:srgbClr val="C00000"/>
                </a:solidFill>
                <a:latin typeface="Avenir Book"/>
                <a:cs typeface="Avenir Book"/>
              </a:rPr>
              <a:t>/</a:t>
            </a:r>
            <a:r>
              <a:rPr lang="ru-RU" sz="2800" dirty="0" smtClean="0">
                <a:solidFill>
                  <a:srgbClr val="C00000"/>
                </a:solidFill>
                <a:latin typeface="Avenir Book"/>
                <a:cs typeface="Avenir Book"/>
              </a:rPr>
              <a:t>Обучайте</a:t>
            </a:r>
            <a:endParaRPr lang="en-US" sz="2800" dirty="0">
              <a:solidFill>
                <a:srgbClr val="C00000"/>
              </a:solidFill>
              <a:latin typeface="Avenir Book"/>
              <a:cs typeface="Avenir Book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5693" y="77874"/>
            <a:ext cx="1594884" cy="900321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РОСТ</a:t>
            </a:r>
            <a:endParaRPr lang="ru-RU" sz="72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884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304" y="2310520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31" indent="-742931">
              <a:buFont typeface="+mj-lt"/>
              <a:buAutoNum type="arabicPeriod"/>
            </a:pPr>
            <a:r>
              <a:rPr lang="ru-RU" sz="2400" b="1" dirty="0" smtClean="0">
                <a:solidFill>
                  <a:schemeClr val="tx2"/>
                </a:solidFill>
                <a:latin typeface="Avenir Book"/>
                <a:cs typeface="Avenir Book"/>
              </a:rPr>
              <a:t>ПОДГОТОВКА</a:t>
            </a:r>
            <a:r>
              <a:rPr lang="en-US" sz="2400" b="1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en-US" sz="2400" dirty="0">
                <a:solidFill>
                  <a:schemeClr val="tx2"/>
                </a:solidFill>
                <a:latin typeface="Avenir Book"/>
                <a:cs typeface="Avenir Book"/>
              </a:rPr>
              <a:t>= </a:t>
            </a:r>
            <a:r>
              <a:rPr lang="ru-RU" sz="2400" dirty="0" smtClean="0">
                <a:solidFill>
                  <a:schemeClr val="tx2"/>
                </a:solidFill>
                <a:latin typeface="Avenir Book"/>
                <a:cs typeface="Avenir Book"/>
              </a:rPr>
              <a:t>Служить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Avenir Book"/>
                <a:cs typeface="Avenir Book"/>
              </a:rPr>
              <a:t>/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Avenir Book"/>
                <a:cs typeface="Avenir Book"/>
              </a:rPr>
              <a:t>Дружить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Avenir Book"/>
                <a:cs typeface="Avenir Book"/>
              </a:rPr>
              <a:t>			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Avenir Book"/>
                <a:cs typeface="Avenir Book"/>
              </a:rPr>
              <a:t>(Доверять)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Avenir Book"/>
              <a:cs typeface="Avenir Book"/>
            </a:endParaRPr>
          </a:p>
          <a:p>
            <a:pPr marL="742931" indent="-742931">
              <a:buFont typeface="+mj-lt"/>
              <a:buAutoNum type="arabicPeriod"/>
            </a:pPr>
            <a:r>
              <a:rPr lang="ru-RU" sz="2400" b="1" dirty="0" smtClean="0">
                <a:solidFill>
                  <a:srgbClr val="6B3418"/>
                </a:solidFill>
                <a:latin typeface="Avenir Book"/>
                <a:cs typeface="Avenir Book"/>
              </a:rPr>
              <a:t>СЕЯНИЕ</a:t>
            </a:r>
            <a:r>
              <a:rPr lang="en-US" sz="2400" b="1" dirty="0" smtClean="0">
                <a:solidFill>
                  <a:srgbClr val="6B3418"/>
                </a:solidFill>
                <a:latin typeface="Avenir Book"/>
                <a:cs typeface="Avenir Book"/>
              </a:rPr>
              <a:t> </a:t>
            </a:r>
            <a:r>
              <a:rPr lang="en-US" sz="2400" dirty="0">
                <a:solidFill>
                  <a:srgbClr val="6B3418"/>
                </a:solidFill>
                <a:latin typeface="Avenir Book"/>
                <a:cs typeface="Avenir Book"/>
              </a:rPr>
              <a:t>= </a:t>
            </a:r>
            <a:r>
              <a:rPr lang="ru-RU" sz="2400" dirty="0" smtClean="0">
                <a:solidFill>
                  <a:srgbClr val="6B3418"/>
                </a:solidFill>
                <a:latin typeface="Avenir Book"/>
                <a:cs typeface="Avenir Book"/>
              </a:rPr>
              <a:t>Делиться</a:t>
            </a:r>
            <a:r>
              <a:rPr lang="en-US" sz="2400" dirty="0" smtClean="0">
                <a:solidFill>
                  <a:srgbClr val="6B3418"/>
                </a:solidFill>
                <a:latin typeface="Avenir Book"/>
                <a:cs typeface="Avenir Book"/>
              </a:rPr>
              <a:t>/</a:t>
            </a:r>
            <a:r>
              <a:rPr lang="ru-RU" sz="2400" dirty="0" smtClean="0">
                <a:solidFill>
                  <a:srgbClr val="6B3418"/>
                </a:solidFill>
                <a:latin typeface="Avenir Book"/>
                <a:cs typeface="Avenir Book"/>
              </a:rPr>
              <a:t>Ознакомить	(Вызвать интерес)</a:t>
            </a:r>
            <a:endParaRPr lang="en-US" sz="2400" dirty="0">
              <a:solidFill>
                <a:srgbClr val="6B3418"/>
              </a:solidFill>
              <a:latin typeface="Avenir Book"/>
              <a:cs typeface="Avenir Book"/>
            </a:endParaRPr>
          </a:p>
          <a:p>
            <a:pPr marL="742931" indent="-742931">
              <a:buFont typeface="+mj-lt"/>
              <a:buAutoNum type="arabicPeriod"/>
            </a:pPr>
            <a:r>
              <a:rPr lang="ru-RU" sz="2400" b="1" dirty="0" smtClean="0">
                <a:solidFill>
                  <a:srgbClr val="136301"/>
                </a:solidFill>
                <a:latin typeface="Avenir Book"/>
                <a:cs typeface="Avenir Book"/>
              </a:rPr>
              <a:t>ВЗРАЩИВАНИЕ</a:t>
            </a:r>
            <a:r>
              <a:rPr lang="en-US" sz="2400" dirty="0" smtClean="0">
                <a:solidFill>
                  <a:srgbClr val="136301"/>
                </a:solidFill>
                <a:latin typeface="Avenir Book"/>
                <a:cs typeface="Avenir Book"/>
              </a:rPr>
              <a:t> </a:t>
            </a:r>
            <a:r>
              <a:rPr lang="en-US" sz="2400" dirty="0">
                <a:solidFill>
                  <a:srgbClr val="136301"/>
                </a:solidFill>
                <a:latin typeface="Avenir Book"/>
                <a:cs typeface="Avenir Book"/>
              </a:rPr>
              <a:t>= </a:t>
            </a:r>
            <a:r>
              <a:rPr lang="ru-RU" sz="2400" dirty="0" smtClean="0">
                <a:solidFill>
                  <a:srgbClr val="136301"/>
                </a:solidFill>
                <a:latin typeface="Avenir Book"/>
                <a:cs typeface="Avenir Book"/>
              </a:rPr>
              <a:t>Изучать</a:t>
            </a:r>
            <a:r>
              <a:rPr lang="en-US" sz="2400" dirty="0" smtClean="0">
                <a:solidFill>
                  <a:srgbClr val="136301"/>
                </a:solidFill>
                <a:latin typeface="Avenir Book"/>
                <a:cs typeface="Avenir Book"/>
              </a:rPr>
              <a:t>/</a:t>
            </a:r>
            <a:r>
              <a:rPr lang="ru-RU" sz="2400" dirty="0" smtClean="0">
                <a:solidFill>
                  <a:srgbClr val="136301"/>
                </a:solidFill>
                <a:latin typeface="Avenir Book"/>
                <a:cs typeface="Avenir Book"/>
              </a:rPr>
              <a:t>Инструктировать	(Научить)</a:t>
            </a:r>
            <a:endParaRPr lang="en-US" sz="2400" dirty="0">
              <a:solidFill>
                <a:srgbClr val="136301"/>
              </a:solidFill>
              <a:latin typeface="Avenir Book"/>
              <a:cs typeface="Avenir Book"/>
            </a:endParaRPr>
          </a:p>
          <a:p>
            <a:pPr marL="742931" indent="-742931">
              <a:buFont typeface="+mj-lt"/>
              <a:buAutoNum type="arabicPeriod"/>
            </a:pPr>
            <a:r>
              <a:rPr lang="ru-RU" sz="2400" b="1" dirty="0" smtClean="0">
                <a:ln w="3175">
                  <a:solidFill>
                    <a:srgbClr val="D98A15"/>
                  </a:solidFill>
                </a:ln>
                <a:solidFill>
                  <a:srgbClr val="EEA116"/>
                </a:solidFill>
                <a:latin typeface="Avenir Book"/>
                <a:cs typeface="Avenir Book"/>
              </a:rPr>
              <a:t>ЖАТВА</a:t>
            </a:r>
            <a:r>
              <a:rPr lang="en-US" sz="2400" dirty="0" smtClean="0">
                <a:ln w="3175">
                  <a:solidFill>
                    <a:srgbClr val="D98A15"/>
                  </a:solidFill>
                </a:ln>
                <a:solidFill>
                  <a:srgbClr val="EEA116"/>
                </a:solidFill>
                <a:latin typeface="Avenir Book"/>
                <a:cs typeface="Avenir Book"/>
              </a:rPr>
              <a:t>= </a:t>
            </a:r>
            <a:r>
              <a:rPr lang="ru-RU" sz="2400" dirty="0" smtClean="0">
                <a:ln w="3175">
                  <a:solidFill>
                    <a:srgbClr val="D98A15"/>
                  </a:solidFill>
                </a:ln>
                <a:solidFill>
                  <a:srgbClr val="EEA116"/>
                </a:solidFill>
                <a:latin typeface="Avenir Book"/>
                <a:cs typeface="Avenir Book"/>
              </a:rPr>
              <a:t>Призывать</a:t>
            </a:r>
            <a:r>
              <a:rPr lang="en-US" sz="2400" dirty="0" smtClean="0">
                <a:ln w="3175">
                  <a:solidFill>
                    <a:srgbClr val="D98A15"/>
                  </a:solidFill>
                </a:ln>
                <a:solidFill>
                  <a:srgbClr val="EEA116"/>
                </a:solidFill>
                <a:latin typeface="Avenir Book"/>
                <a:cs typeface="Avenir Book"/>
              </a:rPr>
              <a:t>/</a:t>
            </a:r>
            <a:r>
              <a:rPr lang="ru-RU" sz="2400" dirty="0" smtClean="0">
                <a:ln w="3175">
                  <a:solidFill>
                    <a:srgbClr val="D98A15"/>
                  </a:solidFill>
                </a:ln>
                <a:solidFill>
                  <a:srgbClr val="EEA116"/>
                </a:solidFill>
                <a:latin typeface="Avenir Book"/>
                <a:cs typeface="Avenir Book"/>
              </a:rPr>
              <a:t>Крестить			(Принять решение)</a:t>
            </a:r>
            <a:endParaRPr lang="en-US" sz="2400" dirty="0">
              <a:ln w="3175">
                <a:solidFill>
                  <a:srgbClr val="D98A15"/>
                </a:solidFill>
              </a:ln>
              <a:solidFill>
                <a:srgbClr val="EEA116"/>
              </a:solidFill>
              <a:latin typeface="Avenir Book"/>
              <a:cs typeface="Avenir Book"/>
            </a:endParaRPr>
          </a:p>
          <a:p>
            <a:pPr marL="742931" indent="-742931">
              <a:buFont typeface="+mj-lt"/>
              <a:buAutoNum type="arabicPeriod"/>
            </a:pPr>
            <a:r>
              <a:rPr lang="ru-RU" sz="2400" b="1" dirty="0" smtClean="0">
                <a:solidFill>
                  <a:srgbClr val="C00000"/>
                </a:solidFill>
                <a:latin typeface="Avenir Book"/>
                <a:cs typeface="Avenir Book"/>
              </a:rPr>
              <a:t>СОХРАНЕНИЕ</a:t>
            </a:r>
            <a:r>
              <a:rPr lang="en-US" sz="2400" dirty="0" smtClean="0">
                <a:solidFill>
                  <a:srgbClr val="C00000"/>
                </a:solidFill>
                <a:latin typeface="Avenir Book"/>
                <a:cs typeface="Avenir Book"/>
              </a:rPr>
              <a:t> </a:t>
            </a:r>
            <a:r>
              <a:rPr lang="en-US" sz="2400" dirty="0">
                <a:solidFill>
                  <a:srgbClr val="C00000"/>
                </a:solidFill>
                <a:latin typeface="Avenir Book"/>
                <a:cs typeface="Avenir Book"/>
              </a:rPr>
              <a:t>= </a:t>
            </a:r>
            <a:r>
              <a:rPr lang="ru-RU" sz="2400" dirty="0" smtClean="0">
                <a:solidFill>
                  <a:srgbClr val="C00000"/>
                </a:solidFill>
                <a:latin typeface="Avenir Book"/>
                <a:cs typeface="Avenir Book"/>
              </a:rPr>
              <a:t>Наставлять</a:t>
            </a:r>
            <a:r>
              <a:rPr lang="en-US" sz="2400" dirty="0" smtClean="0">
                <a:solidFill>
                  <a:srgbClr val="C00000"/>
                </a:solidFill>
                <a:latin typeface="Avenir Book"/>
                <a:cs typeface="Avenir Book"/>
              </a:rPr>
              <a:t>/</a:t>
            </a:r>
            <a:r>
              <a:rPr lang="ru-RU" sz="2400" dirty="0" smtClean="0">
                <a:solidFill>
                  <a:srgbClr val="C00000"/>
                </a:solidFill>
                <a:latin typeface="Avenir Book"/>
                <a:cs typeface="Avenir Book"/>
              </a:rPr>
              <a:t>Обучать</a:t>
            </a:r>
            <a:r>
              <a:rPr lang="en-US" sz="2400" dirty="0" smtClean="0">
                <a:solidFill>
                  <a:srgbClr val="C00000"/>
                </a:solidFill>
                <a:latin typeface="Avenir Book"/>
                <a:cs typeface="Avenir Book"/>
              </a:rPr>
              <a:t>	</a:t>
            </a:r>
            <a:r>
              <a:rPr lang="ru-RU" sz="2400" dirty="0" smtClean="0">
                <a:solidFill>
                  <a:srgbClr val="C00000"/>
                </a:solidFill>
                <a:latin typeface="Avenir Book"/>
                <a:cs typeface="Avenir Book"/>
              </a:rPr>
              <a:t>	(Следовать)</a:t>
            </a:r>
            <a:endParaRPr lang="en-US" sz="2400" dirty="0">
              <a:solidFill>
                <a:srgbClr val="C00000"/>
              </a:solidFill>
              <a:latin typeface="Avenir Book"/>
              <a:cs typeface="Avenir Book"/>
            </a:endParaRPr>
          </a:p>
        </p:txBody>
      </p:sp>
      <p:sp>
        <p:nvSpPr>
          <p:cNvPr id="5" name="Текст 2"/>
          <p:cNvSpPr txBox="1">
            <a:spLocks/>
          </p:cNvSpPr>
          <p:nvPr/>
        </p:nvSpPr>
        <p:spPr>
          <a:xfrm>
            <a:off x="322731" y="1705717"/>
            <a:ext cx="7627701" cy="430306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538843" marR="0" indent="-195943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896815" marR="0" indent="-211015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1257300" marR="0" indent="-22860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1620982" marR="0" indent="-249382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2019300" marR="0" indent="-30480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2362200" marR="0" indent="-30480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2705100" marR="0" indent="-30480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3048000" marR="0" indent="-30480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r>
              <a:rPr lang="ru-RU" kern="0" dirty="0" smtClean="0"/>
              <a:t>	</a:t>
            </a:r>
            <a:r>
              <a:rPr lang="ru-RU" i="1" kern="0" dirty="0" smtClean="0"/>
              <a:t>фаза			действие		цель</a:t>
            </a:r>
            <a:endParaRPr lang="ru-RU" i="1" kern="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5693" y="77874"/>
            <a:ext cx="1594884" cy="900321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РОСТ</a:t>
            </a:r>
            <a:endParaRPr lang="ru-RU" sz="72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336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87580" y="956916"/>
            <a:ext cx="440041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Aft>
                <a:spcPts val="1200"/>
              </a:spcAft>
              <a:buFont typeface="Wingdings" charset="2"/>
              <a:buChar char="ü"/>
              <a:defRPr/>
            </a:pPr>
            <a:r>
              <a:rPr lang="ru-RU" sz="2800" dirty="0" smtClean="0">
                <a:solidFill>
                  <a:prstClr val="black"/>
                </a:solidFill>
                <a:latin typeface="Avenir Book"/>
                <a:cs typeface="Avenir Book"/>
              </a:rPr>
              <a:t>Акции доброты;</a:t>
            </a:r>
          </a:p>
          <a:p>
            <a:pPr marL="457200" lvl="0" indent="-457200">
              <a:spcAft>
                <a:spcPts val="1200"/>
              </a:spcAft>
              <a:buFont typeface="Wingdings" charset="2"/>
              <a:buChar char="ü"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Служение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 благотворительности</a:t>
            </a:r>
            <a:r>
              <a:rPr lang="ru-RU" sz="2800" dirty="0" smtClean="0">
                <a:solidFill>
                  <a:prstClr val="black"/>
                </a:solidFill>
                <a:latin typeface="Avenir Book"/>
                <a:cs typeface="Avenir Book"/>
              </a:rPr>
              <a:t>, проведение служение целостного  подхода к здоровью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/>
              <a:ea typeface="+mn-ea"/>
              <a:cs typeface="Avenir Book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98114" y="231062"/>
            <a:ext cx="377178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lack"/>
                <a:ea typeface="+mn-ea"/>
                <a:cs typeface="Avenir Black"/>
              </a:rPr>
              <a:t>Подготовьте почву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lack"/>
              <a:ea typeface="+mn-ea"/>
              <a:cs typeface="Avenir Black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240971" y="2635545"/>
            <a:ext cx="1833651" cy="304800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ВАША ОБЩИНА</a:t>
            </a:r>
            <a:endParaRPr lang="ru-RU" sz="1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85284" y="4135375"/>
            <a:ext cx="2863702" cy="794505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Подготовка</a:t>
            </a:r>
            <a:endParaRPr lang="ru-RU" sz="36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312964" y="1579388"/>
            <a:ext cx="1761658" cy="842537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РОСТ</a:t>
            </a:r>
            <a:endParaRPr lang="ru-RU" sz="48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2706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0345" y="1676407"/>
            <a:ext cx="83681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189">
              <a:defRPr/>
            </a:pPr>
            <a:r>
              <a:rPr lang="ru-RU" sz="3200" dirty="0" smtClean="0">
                <a:solidFill>
                  <a:prstClr val="black"/>
                </a:solidFill>
                <a:latin typeface="Avenir Book"/>
                <a:cs typeface="Avenir Book"/>
              </a:rPr>
              <a:t>«Иисус… ходил</a:t>
            </a:r>
            <a:r>
              <a:rPr lang="ru-RU" sz="3200" dirty="0">
                <a:solidFill>
                  <a:prstClr val="black"/>
                </a:solidFill>
                <a:latin typeface="Avenir Book"/>
                <a:cs typeface="Avenir Book"/>
              </a:rPr>
              <a:t>, </a:t>
            </a:r>
            <a:r>
              <a:rPr lang="ru-RU" sz="3200" dirty="0" smtClean="0">
                <a:solidFill>
                  <a:prstClr val="black"/>
                </a:solidFill>
                <a:latin typeface="Avenir Book"/>
                <a:cs typeface="Avenir Book"/>
              </a:rPr>
              <a:t>благотворя…» </a:t>
            </a:r>
          </a:p>
          <a:p>
            <a:pPr lvl="0" defTabSz="457189">
              <a:defRPr/>
            </a:pPr>
            <a:r>
              <a:rPr lang="ru-RU" sz="2400" dirty="0" smtClean="0">
                <a:solidFill>
                  <a:prstClr val="black"/>
                </a:solidFill>
                <a:latin typeface="Avenir Book"/>
                <a:cs typeface="Avenir Book"/>
              </a:rPr>
              <a:t>								Деяния </a:t>
            </a:r>
            <a:r>
              <a:rPr lang="ru-RU" sz="2400" dirty="0">
                <a:solidFill>
                  <a:prstClr val="black"/>
                </a:solidFill>
                <a:latin typeface="Avenir Book"/>
                <a:cs typeface="Avenir Book"/>
              </a:rPr>
              <a:t>Апостолов </a:t>
            </a:r>
            <a:r>
              <a:rPr lang="ru-RU" sz="2400" dirty="0" smtClean="0">
                <a:solidFill>
                  <a:prstClr val="black"/>
                </a:solidFill>
                <a:latin typeface="Avenir Book"/>
                <a:cs typeface="Avenir Book"/>
              </a:rPr>
              <a:t>10:38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/>
              <a:cs typeface="Avenir Book"/>
            </a:endParaRP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dirty="0">
              <a:solidFill>
                <a:prstClr val="black"/>
              </a:solidFill>
              <a:latin typeface="Avenir Book"/>
              <a:cs typeface="Avenir Book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95693" y="77874"/>
            <a:ext cx="1594884" cy="900321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РОСТ</a:t>
            </a:r>
            <a:endParaRPr lang="ru-RU" sz="72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5264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рендбук">
  <a:themeElements>
    <a:clrScheme name="Tema do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o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Брендбук" id="{C1647FE6-2070-4F39-80E9-1297775308EE}" vid="{22652E44-0DC9-4C58-83CB-E50ED8D173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64123</TotalTime>
  <Words>869</Words>
  <Application>Microsoft Office PowerPoint</Application>
  <PresentationFormat>Экран (16:9)</PresentationFormat>
  <Paragraphs>179</Paragraphs>
  <Slides>37</Slides>
  <Notes>23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7" baseType="lpstr">
      <vt:lpstr>Adventure</vt:lpstr>
      <vt:lpstr>Avenir Black</vt:lpstr>
      <vt:lpstr>Avenir Book</vt:lpstr>
      <vt:lpstr>Calibri</vt:lpstr>
      <vt:lpstr>Century Gothic</vt:lpstr>
      <vt:lpstr>Garamond</vt:lpstr>
      <vt:lpstr>Helvetica</vt:lpstr>
      <vt:lpstr>Times New Roman</vt:lpstr>
      <vt:lpstr>Wingdings</vt:lpstr>
      <vt:lpstr>Брендбук</vt:lpstr>
      <vt:lpstr>«Евангельский цикл общины»</vt:lpstr>
      <vt:lpstr>В этом семинаре рассматриваются вопросы:</vt:lpstr>
      <vt:lpstr>Иисус, описывая благовестие, использовал иллюстрации их сельского хозяйства </vt:lpstr>
      <vt:lpstr>РОСТ и благовестие</vt:lpstr>
      <vt:lpstr>Евангельский цикл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Евангельский цикл</vt:lpstr>
    </vt:vector>
  </TitlesOfParts>
  <Company>MISDA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 Howard</dc:creator>
  <cp:lastModifiedBy>жан таранюк</cp:lastModifiedBy>
  <cp:revision>539</cp:revision>
  <cp:lastPrinted>2022-06-22T15:58:01Z</cp:lastPrinted>
  <dcterms:created xsi:type="dcterms:W3CDTF">2017-08-12T11:25:45Z</dcterms:created>
  <dcterms:modified xsi:type="dcterms:W3CDTF">2022-09-06T07:10:00Z</dcterms:modified>
</cp:coreProperties>
</file>