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25"/>
  </p:notesMasterIdLst>
  <p:sldIdLst>
    <p:sldId id="259" r:id="rId3"/>
    <p:sldId id="261" r:id="rId4"/>
    <p:sldId id="325" r:id="rId5"/>
    <p:sldId id="260" r:id="rId6"/>
    <p:sldId id="318" r:id="rId7"/>
    <p:sldId id="320" r:id="rId8"/>
    <p:sldId id="321" r:id="rId9"/>
    <p:sldId id="322" r:id="rId10"/>
    <p:sldId id="319" r:id="rId11"/>
    <p:sldId id="270" r:id="rId12"/>
    <p:sldId id="323" r:id="rId13"/>
    <p:sldId id="258" r:id="rId14"/>
    <p:sldId id="324" r:id="rId15"/>
    <p:sldId id="269" r:id="rId16"/>
    <p:sldId id="268" r:id="rId17"/>
    <p:sldId id="267" r:id="rId18"/>
    <p:sldId id="273" r:id="rId19"/>
    <p:sldId id="305" r:id="rId20"/>
    <p:sldId id="304" r:id="rId21"/>
    <p:sldId id="303" r:id="rId22"/>
    <p:sldId id="302" r:id="rId23"/>
    <p:sldId id="3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76549"/>
  </p:normalViewPr>
  <p:slideViewPr>
    <p:cSldViewPr snapToGrid="0">
      <p:cViewPr varScale="1">
        <p:scale>
          <a:sx n="70" d="100"/>
          <a:sy n="70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9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11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2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770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06660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Трое мужчин за столом для пикника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378" y="1978925"/>
            <a:ext cx="5328621" cy="2539287"/>
          </a:xfrm>
        </p:spPr>
        <p:txBody>
          <a:bodyPr rtlCol="0"/>
          <a:lstStyle/>
          <a:p>
            <a:pPr algn="ctr"/>
            <a:r>
              <a:rPr lang="ru-RU" dirty="0" smtClean="0"/>
              <a:t>Участие молодежи в</a:t>
            </a:r>
            <a:br>
              <a:rPr lang="ru-RU" dirty="0" smtClean="0"/>
            </a:br>
            <a:r>
              <a:rPr lang="ru-RU" dirty="0" smtClean="0"/>
              <a:t>Школе </a:t>
            </a:r>
            <a:r>
              <a:rPr lang="ru-RU" dirty="0"/>
              <a:t>БИБЛИИ</a:t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6069" y="6070133"/>
            <a:ext cx="4178808" cy="521208"/>
          </a:xfrm>
        </p:spPr>
        <p:txBody>
          <a:bodyPr rtlCol="0"/>
          <a:lstStyle/>
          <a:p>
            <a:r>
              <a:rPr lang="ru-RU" i="1" dirty="0"/>
              <a:t>Семинар </a:t>
            </a:r>
            <a:r>
              <a:rPr lang="en-US" i="1" dirty="0"/>
              <a:t># </a:t>
            </a:r>
            <a:r>
              <a:rPr lang="ru-RU" i="1" dirty="0" smtClean="0"/>
              <a:t>5</a:t>
            </a:r>
            <a:r>
              <a:rPr lang="en-US" i="1" dirty="0"/>
              <a:t>	</a:t>
            </a:r>
            <a:endParaRPr lang="ru-RU" i="1" dirty="0"/>
          </a:p>
          <a:p>
            <a:r>
              <a:rPr lang="ru-RU" i="1" dirty="0"/>
              <a:t>Программа обучения ШБ</a:t>
            </a:r>
            <a:endParaRPr lang="en-US" i="1" dirty="0"/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>
          <a:xfrm>
            <a:off x="0" y="368001"/>
            <a:ext cx="6676568" cy="6858000"/>
          </a:xfrm>
        </p:spPr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1177" y="1287708"/>
            <a:ext cx="5340823" cy="5227093"/>
          </a:xfrm>
        </p:spPr>
        <p:txBody>
          <a:bodyPr/>
          <a:lstStyle/>
          <a:p>
            <a:pPr algn="ctr"/>
            <a:r>
              <a:rPr lang="ru-RU" sz="3200" i="1" dirty="0"/>
              <a:t>Школа Библии</a:t>
            </a:r>
            <a:br>
              <a:rPr lang="ru-RU" sz="3200" i="1" dirty="0"/>
            </a:br>
            <a:r>
              <a:rPr lang="ru-RU" sz="3200" i="1" dirty="0"/>
              <a:t>Молодежи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 Укрепление веры и </a:t>
            </a:r>
            <a:br>
              <a:rPr lang="ru-RU" sz="3200" i="1" dirty="0"/>
            </a:br>
            <a:r>
              <a:rPr lang="ru-RU" sz="3200" i="1" dirty="0"/>
              <a:t>крещение подростков и молодежи. 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 </a:t>
            </a: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37" y="1549691"/>
            <a:ext cx="4136876" cy="41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2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DFB31-475D-9D59-7013-AF8B0D3E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0552" y="0"/>
            <a:ext cx="9144001" cy="2387601"/>
          </a:xfrm>
        </p:spPr>
        <p:txBody>
          <a:bodyPr/>
          <a:lstStyle/>
          <a:p>
            <a:r>
              <a:rPr lang="ru-RU" dirty="0"/>
              <a:t>2.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BD57FD-5AFD-FC25-152E-2AE15CF23E6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091543" y="3622725"/>
            <a:ext cx="6943449" cy="717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«Школа Библии» будет </a:t>
            </a:r>
            <a:r>
              <a:rPr lang="ru-RU" sz="4000" dirty="0" smtClean="0"/>
              <a:t>содействовать </a:t>
            </a:r>
            <a:r>
              <a:rPr lang="ru-RU" sz="4000" dirty="0"/>
              <a:t>система-</a:t>
            </a:r>
            <a:r>
              <a:rPr lang="ru-RU" sz="4000" dirty="0" err="1"/>
              <a:t>тическому</a:t>
            </a:r>
            <a:r>
              <a:rPr lang="ru-RU" sz="4000" dirty="0"/>
              <a:t> развитию навыков евангельского служения. Молодые люди под руководством опытных наставников научатся свидетельствовать о Христе. 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3856063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701963" y="1117165"/>
            <a:ext cx="5340823" cy="5227093"/>
          </a:xfrm>
        </p:spPr>
        <p:txBody>
          <a:bodyPr/>
          <a:lstStyle/>
          <a:p>
            <a:r>
              <a:rPr lang="ru-RU" sz="3200" i="1" dirty="0"/>
              <a:t>Школа Библии</a:t>
            </a:r>
            <a:br>
              <a:rPr lang="ru-RU" sz="3200" i="1" dirty="0"/>
            </a:br>
            <a:r>
              <a:rPr lang="ru-RU" sz="3200" i="1" dirty="0"/>
              <a:t>Молодежи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Библейские учителя 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>Развитие навыков систематического служения молодежи. </a:t>
            </a:r>
            <a:br>
              <a:rPr lang="ru-RU" sz="3200" i="1" dirty="0"/>
            </a:br>
            <a:r>
              <a:rPr lang="ru-RU" sz="3200" i="1" dirty="0"/>
              <a:t>Подготовка библейских работников.</a:t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i="1" dirty="0"/>
              <a:t/>
            </a:r>
            <a:br>
              <a:rPr lang="ru-RU" sz="3200" i="1" dirty="0"/>
            </a:br>
            <a:endParaRPr lang="en-US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37" y="1549691"/>
            <a:ext cx="4136876" cy="41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0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DFB31-475D-9D59-7013-AF8B0D3E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0552" y="0"/>
            <a:ext cx="9144001" cy="2387601"/>
          </a:xfrm>
        </p:spPr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BD57FD-5AFD-FC25-152E-2AE15CF23E6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091543" y="3622725"/>
            <a:ext cx="6943449" cy="717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/>
              <a:t>Молодежь, используя свои таланты сможет активно продвигать онлайн Школу Библии </a:t>
            </a: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444493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03" y="92074"/>
            <a:ext cx="8402472" cy="1508126"/>
          </a:xfrm>
        </p:spPr>
        <p:txBody>
          <a:bodyPr>
            <a:normAutofit/>
          </a:bodyPr>
          <a:lstStyle/>
          <a:p>
            <a:r>
              <a:rPr lang="ru-RU" sz="4000" dirty="0" err="1"/>
              <a:t>Э.Уайт</a:t>
            </a:r>
            <a:r>
              <a:rPr lang="ru-RU" sz="4000" dirty="0"/>
              <a:t> «Воспитание», стр. 271</a:t>
            </a:r>
            <a:endParaRPr lang="en-US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914" y="2249341"/>
            <a:ext cx="9332901" cy="3603007"/>
          </a:xfrm>
        </p:spPr>
        <p:txBody>
          <a:bodyPr/>
          <a:lstStyle/>
          <a:p>
            <a:r>
              <a:rPr lang="ru-RU" sz="3600" dirty="0"/>
              <a:t>«Имея такую хорошо обученную армию работников, как наша молодежь, можно представить, как весть о распятом, воскресшем и скоро грядущем Спасителе может быть донесена всему миру».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0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03" y="92074"/>
            <a:ext cx="8402472" cy="1508126"/>
          </a:xfrm>
        </p:spPr>
        <p:txBody>
          <a:bodyPr>
            <a:normAutofit/>
          </a:bodyPr>
          <a:lstStyle/>
          <a:p>
            <a:r>
              <a:rPr lang="ru-RU" sz="3200" dirty="0" err="1"/>
              <a:t>Э.Уайт</a:t>
            </a:r>
            <a:r>
              <a:rPr lang="ru-RU" sz="3200" dirty="0"/>
              <a:t>, Вести для молодежи, стр. 204 </a:t>
            </a:r>
            <a:endParaRPr lang="en-US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9826388" cy="5257800"/>
          </a:xfrm>
        </p:spPr>
        <p:txBody>
          <a:bodyPr>
            <a:normAutofit/>
          </a:bodyPr>
          <a:lstStyle/>
          <a:p>
            <a:r>
              <a:rPr lang="ru-RU" sz="4000" dirty="0"/>
              <a:t>«Правильно воспитанная и хорошо обученная молодежь может играть огромное влияние на своих сверстников. Проповедники и рядовые члены в среднем и пожилом возрасте не могут иметь и половину того влияния на молодежь, как парни и девушки, посвященные Господу». </a:t>
            </a:r>
            <a:endParaRPr lang="en-US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1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403" y="92074"/>
            <a:ext cx="8402472" cy="1508126"/>
          </a:xfrm>
        </p:spPr>
        <p:txBody>
          <a:bodyPr>
            <a:normAutofit/>
          </a:bodyPr>
          <a:lstStyle/>
          <a:p>
            <a:r>
              <a:rPr lang="ru-RU" sz="3200" dirty="0" err="1"/>
              <a:t>Э.Уайт</a:t>
            </a:r>
            <a:r>
              <a:rPr lang="ru-RU" sz="3200" dirty="0"/>
              <a:t>, Служители Евангелия, стр. 67</a:t>
            </a:r>
            <a:endParaRPr lang="en-US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0200"/>
            <a:ext cx="9826388" cy="52578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«Для </a:t>
            </a:r>
            <a:r>
              <a:rPr lang="ru-RU" sz="3600" dirty="0"/>
              <a:t>того чтобы работа могла продвигаться вперед во всех направлениях, Богу нужна энергия, рвение и мужество молодых людей. Он избрал молодежь содействовать в продвижении Его дела.  Чтобы с ясным умом строить планы и осуществлять их отважной рукой, необходимы свежие, нерастраченные </a:t>
            </a:r>
            <a:r>
              <a:rPr lang="ru-RU" sz="3600" dirty="0" smtClean="0"/>
              <a:t>силы».</a:t>
            </a:r>
            <a:endParaRPr lang="en-US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8" y="1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5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Трое мужчин за столом для пикника">
            <a:extLst>
              <a:ext uri="{FF2B5EF4-FFF2-40B4-BE49-F238E27FC236}">
                <a16:creationId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379" y="2966372"/>
            <a:ext cx="4672406" cy="1551840"/>
          </a:xfrm>
        </p:spPr>
        <p:txBody>
          <a:bodyPr rtlCol="0"/>
          <a:lstStyle/>
          <a:p>
            <a:pPr algn="ctr" rtl="0"/>
            <a:r>
              <a:rPr lang="ru-RU" dirty="0"/>
              <a:t>Материалы</a:t>
            </a:r>
          </a:p>
        </p:txBody>
      </p:sp>
      <p:sp>
        <p:nvSpPr>
          <p:cNvPr id="12" name="Подзаголовок 11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2063" y="5416694"/>
            <a:ext cx="4178808" cy="521208"/>
          </a:xfrm>
        </p:spPr>
        <p:txBody>
          <a:bodyPr rtlCol="0"/>
          <a:lstStyle/>
          <a:p>
            <a:pPr rtl="0"/>
            <a:r>
              <a:rPr lang="ru-RU" dirty="0"/>
              <a:t>ОМС ЕАД и ИИЖ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882" y="107578"/>
            <a:ext cx="1699708" cy="16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5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7919D-2D89-7439-A4B0-413A86724DFE}"/>
              </a:ext>
            </a:extLst>
          </p:cNvPr>
          <p:cNvSpPr txBox="1">
            <a:spLocks/>
          </p:cNvSpPr>
          <p:nvPr/>
        </p:nvSpPr>
        <p:spPr>
          <a:xfrm>
            <a:off x="1611085" y="2474685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Уроки по изучению Библии </a:t>
            </a:r>
          </a:p>
          <a:p>
            <a:pPr algn="ctr"/>
            <a:r>
              <a:rPr lang="ru-RU" dirty="0"/>
              <a:t>для молодежи </a:t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598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2E1D1-9BDE-1B36-BBDD-A37FEC5C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040" y="0"/>
            <a:ext cx="473557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90E113-1468-0AE5-0E65-F18539E80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32" y="0"/>
            <a:ext cx="4500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3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562" y="1536834"/>
            <a:ext cx="9144001" cy="2387601"/>
          </a:xfrm>
        </p:spPr>
        <p:txBody>
          <a:bodyPr>
            <a:normAutofit/>
          </a:bodyPr>
          <a:lstStyle/>
          <a:p>
            <a:r>
              <a:rPr lang="ru-RU" dirty="0" smtClean="0"/>
              <a:t>«Молодежь в Школе Библии»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7701" y="555727"/>
            <a:ext cx="6883022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sz="2800" kern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7783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8F5108-0FAB-B189-F2BF-EA894EBB4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25" y="0"/>
            <a:ext cx="4560094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47C7B8-2597-C844-30F3-CE322EC6E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78" y="0"/>
            <a:ext cx="4511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A9C26C-54A1-E92B-92ED-3F02E94B4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66" y="0"/>
            <a:ext cx="4660077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FAA77F-5AB8-0A7D-EFC0-034BC18CC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57" y="0"/>
            <a:ext cx="447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6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Группа учащихся за столом в библиотеке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911" y="613186"/>
            <a:ext cx="6416643" cy="3537552"/>
          </a:xfrm>
        </p:spPr>
        <p:txBody>
          <a:bodyPr rtlCol="0"/>
          <a:lstStyle/>
          <a:p>
            <a:pPr algn="ctr"/>
            <a:r>
              <a:rPr lang="ru-RU" sz="3200" dirty="0"/>
              <a:t>Служители церкви, которые активно вовлекают молодёжь в служение школы Библии, в начале в качестве учеников, а затем в качестве учителей, приобретают сильную армию помощников в деле спасения людей. 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36248" y="4633338"/>
            <a:ext cx="5049510" cy="521208"/>
          </a:xfrm>
        </p:spPr>
        <p:txBody>
          <a:bodyPr/>
          <a:lstStyle/>
          <a:p>
            <a:pPr algn="ctr"/>
            <a:r>
              <a:rPr lang="ru-RU" dirty="0" smtClean="0"/>
              <a:t>Руководство по работе Школы Библии , </a:t>
            </a:r>
            <a:r>
              <a:rPr lang="ru-RU" dirty="0"/>
              <a:t>стр. 21</a:t>
            </a:r>
          </a:p>
        </p:txBody>
      </p:sp>
    </p:spTree>
    <p:extLst>
      <p:ext uri="{BB962C8B-B14F-4D97-AF65-F5344CB8AC3E}">
        <p14:creationId xmlns:p14="http://schemas.microsoft.com/office/powerpoint/2010/main" val="3181671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562" y="285789"/>
            <a:ext cx="9144001" cy="874271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Основные вопросы семинара: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59307" y="1815152"/>
            <a:ext cx="10208525" cy="4148919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очень важно активно вовлекать молодежь в служение Школы Библии?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преимуществами и способностями обладает молодежь, которые будут полезны в служении ШБ?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преимущества будут иметь пастор и община, когда молодежь активно вовлечена в служение ШБ?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04584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Группа учащихся за столом в библиотеке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Группа 2" descr="Декоративный элемент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Параллелограмм 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Полилиния: фигура 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31" name="Заголовок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911" y="613186"/>
            <a:ext cx="6416643" cy="3537552"/>
          </a:xfrm>
        </p:spPr>
        <p:txBody>
          <a:bodyPr rtlCol="0"/>
          <a:lstStyle/>
          <a:p>
            <a:pPr algn="ctr"/>
            <a:r>
              <a:rPr lang="ru-RU" dirty="0"/>
              <a:t>Участие молодежи в Школе Библии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…</a:t>
            </a:r>
            <a:r>
              <a:rPr lang="ru-RU" sz="2800" dirty="0"/>
              <a:t>никогда, ни при каких обстоятельствах не переставай</a:t>
            </a:r>
            <a:r>
              <a:rPr lang="ru-RU" sz="2800" baseline="30000" dirty="0"/>
              <a:t> </a:t>
            </a:r>
            <a:r>
              <a:rPr lang="ru-RU" sz="2800" dirty="0"/>
              <a:t>проповедовать слово </a:t>
            </a:r>
            <a:r>
              <a:rPr lang="ru-RU" sz="2800" i="1" dirty="0"/>
              <a:t>Божие.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2-е Тим. 4:2  </a:t>
            </a: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36248" y="4633338"/>
            <a:ext cx="5049510" cy="521208"/>
          </a:xfrm>
        </p:spPr>
        <p:txBody>
          <a:bodyPr/>
          <a:lstStyle/>
          <a:p>
            <a:pPr algn="ctr"/>
            <a:r>
              <a:rPr lang="ru-RU" dirty="0"/>
              <a:t>Молодежь должна  быть подготовлена и обучена.</a:t>
            </a:r>
          </a:p>
        </p:txBody>
      </p:sp>
    </p:spTree>
    <p:extLst>
      <p:ext uri="{BB962C8B-B14F-4D97-AF65-F5344CB8AC3E}">
        <p14:creationId xmlns:p14="http://schemas.microsoft.com/office/powerpoint/2010/main" val="1670922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2091289"/>
            <a:ext cx="9144001" cy="2387601"/>
          </a:xfrm>
        </p:spPr>
        <p:txBody>
          <a:bodyPr>
            <a:normAutofit fontScale="90000"/>
          </a:bodyPr>
          <a:lstStyle/>
          <a:p>
            <a:r>
              <a:rPr lang="ru-RU" dirty="0"/>
              <a:t>«Для того чтобы работа [спасения] могла продвигаться вперед во всех направлениях, Богу нужны энергия, рвение и мужество молодых» </a:t>
            </a:r>
            <a:br>
              <a:rPr lang="ru-RU" dirty="0"/>
            </a:br>
            <a:r>
              <a:rPr lang="ru-RU" dirty="0"/>
              <a:t>(Э. </a:t>
            </a:r>
            <a:r>
              <a:rPr lang="ru-RU" dirty="0" err="1"/>
              <a:t>Уайт</a:t>
            </a:r>
            <a:r>
              <a:rPr lang="ru-RU" dirty="0"/>
              <a:t>. Служители Евангелия, с. 67).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7701" y="555727"/>
            <a:ext cx="6883022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7964400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1757461"/>
            <a:ext cx="8321669" cy="2387601"/>
          </a:xfrm>
        </p:spPr>
        <p:txBody>
          <a:bodyPr>
            <a:normAutofit fontScale="90000"/>
          </a:bodyPr>
          <a:lstStyle/>
          <a:p>
            <a:r>
              <a:rPr lang="ru-RU" dirty="0"/>
              <a:t>Участие молодежи придает живительную силу всем </a:t>
            </a:r>
            <a:br>
              <a:rPr lang="ru-RU" dirty="0"/>
            </a:br>
            <a:r>
              <a:rPr lang="ru-RU" dirty="0"/>
              <a:t>церковным мероприятиям.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7701" y="555727"/>
            <a:ext cx="6883022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022042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2091289"/>
            <a:ext cx="9144001" cy="2387601"/>
          </a:xfrm>
        </p:spPr>
        <p:txBody>
          <a:bodyPr>
            <a:normAutofit fontScale="90000"/>
          </a:bodyPr>
          <a:lstStyle/>
          <a:p>
            <a:r>
              <a:rPr lang="ru-RU" dirty="0"/>
              <a:t>Вовлеченная молодежь – это новые преподаватели и служители церкви.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7701" y="555727"/>
            <a:ext cx="6883022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176865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274" y="2091289"/>
            <a:ext cx="9144001" cy="2387601"/>
          </a:xfrm>
        </p:spPr>
        <p:txBody>
          <a:bodyPr>
            <a:normAutofit/>
          </a:bodyPr>
          <a:lstStyle/>
          <a:p>
            <a:r>
              <a:rPr lang="ru-RU" dirty="0"/>
              <a:t>Почему нужна школа Библии Молодежи?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" y="0"/>
            <a:ext cx="1355677" cy="135567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867701" y="555727"/>
            <a:ext cx="6883022" cy="639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41906129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DFB31-475D-9D59-7013-AF8B0D3E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0552" y="0"/>
            <a:ext cx="9144001" cy="2387601"/>
          </a:xfrm>
        </p:spPr>
        <p:txBody>
          <a:bodyPr/>
          <a:lstStyle/>
          <a:p>
            <a:r>
              <a:rPr lang="ru-RU" dirty="0"/>
              <a:t>1.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BD57FD-5AFD-FC25-152E-2AE15CF23E6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743200" y="4111877"/>
            <a:ext cx="6943449" cy="7170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/>
              <a:t>Подрастающие дети, подростки и старшая молодежь смогут сами </a:t>
            </a:r>
            <a:r>
              <a:rPr lang="ru-RU" sz="4400" dirty="0" smtClean="0"/>
              <a:t>изумить </a:t>
            </a:r>
            <a:r>
              <a:rPr lang="ru-RU" sz="4400" dirty="0"/>
              <a:t>курс </a:t>
            </a:r>
            <a:r>
              <a:rPr lang="ru-RU" sz="4400" dirty="0" smtClean="0"/>
              <a:t>библейских </a:t>
            </a:r>
            <a:r>
              <a:rPr lang="ru-RU" sz="4400" dirty="0"/>
              <a:t>уроков и подготовиться ко крещению. 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60338940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380</Words>
  <Application>Microsoft Office PowerPoint</Application>
  <PresentationFormat>Широкоэкранный</PresentationFormat>
  <Paragraphs>40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Helvetica</vt:lpstr>
      <vt:lpstr>Times New Roman</vt:lpstr>
      <vt:lpstr>Брендбук</vt:lpstr>
      <vt:lpstr>1_Тема Office</vt:lpstr>
      <vt:lpstr>Участие молодежи в Школе БИБЛИИ  </vt:lpstr>
      <vt:lpstr>«Молодежь в Школе Библии»</vt:lpstr>
      <vt:lpstr>Основные вопросы семинара:</vt:lpstr>
      <vt:lpstr>Участие молодежи в Школе Библии  …никогда, ни при каких обстоятельствах не переставай проповедовать слово Божие. 2-е Тим. 4:2  </vt:lpstr>
      <vt:lpstr>«Для того чтобы работа [спасения] могла продвигаться вперед во всех направлениях, Богу нужны энергия, рвение и мужество молодых»  (Э. Уайт. Служители Евангелия, с. 67). </vt:lpstr>
      <vt:lpstr>Участие молодежи придает живительную силу всем  церковным мероприятиям. </vt:lpstr>
      <vt:lpstr>Вовлеченная молодежь – это новые преподаватели и служители церкви. </vt:lpstr>
      <vt:lpstr>Почему нужна школа Библии Молодежи? </vt:lpstr>
      <vt:lpstr>1. </vt:lpstr>
      <vt:lpstr>Школа Библии Молодежи     Укрепление веры и  крещение подростков и молодежи.      </vt:lpstr>
      <vt:lpstr>2. </vt:lpstr>
      <vt:lpstr>Школа Библии Молодежи   Библейские учителя   Развитие навыков систематического служения молодежи.  Подготовка библейских работников.   </vt:lpstr>
      <vt:lpstr>3. </vt:lpstr>
      <vt:lpstr>Э.Уайт «Воспитание», стр. 271</vt:lpstr>
      <vt:lpstr>Э.Уайт, Вести для молодежи, стр. 204 </vt:lpstr>
      <vt:lpstr>Э.Уайт, Служители Евангелия, стр. 67</vt:lpstr>
      <vt:lpstr>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Служители церкви, которые активно вовлекают молодёжь в служение школы Библии, в начале в качестве учеников, а затем в качестве учителей, приобретают сильную армию помощников в деле спасения людей.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21</cp:revision>
  <dcterms:created xsi:type="dcterms:W3CDTF">2022-04-26T13:08:03Z</dcterms:created>
  <dcterms:modified xsi:type="dcterms:W3CDTF">2022-09-06T17:19:08Z</dcterms:modified>
</cp:coreProperties>
</file>