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  <p:sldMasterId id="2147483776" r:id="rId2"/>
    <p:sldMasterId id="2147483788" r:id="rId3"/>
  </p:sldMasterIdLst>
  <p:notesMasterIdLst>
    <p:notesMasterId r:id="rId21"/>
  </p:notesMasterIdLst>
  <p:sldIdLst>
    <p:sldId id="261" r:id="rId4"/>
    <p:sldId id="323" r:id="rId5"/>
    <p:sldId id="324" r:id="rId6"/>
    <p:sldId id="325" r:id="rId7"/>
    <p:sldId id="326" r:id="rId8"/>
    <p:sldId id="322" r:id="rId9"/>
    <p:sldId id="329" r:id="rId10"/>
    <p:sldId id="331" r:id="rId11"/>
    <p:sldId id="332" r:id="rId12"/>
    <p:sldId id="333" r:id="rId13"/>
    <p:sldId id="334" r:id="rId14"/>
    <p:sldId id="335" r:id="rId15"/>
    <p:sldId id="336" r:id="rId16"/>
    <p:sldId id="338" r:id="rId17"/>
    <p:sldId id="327" r:id="rId18"/>
    <p:sldId id="337" r:id="rId19"/>
    <p:sldId id="3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580AB5-8935-4F45-9987-AE69AC8B88E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FA42B5-7275-4DF0-A331-D32127FA4E7B}">
      <dgm:prSet custT="1"/>
      <dgm:spPr/>
      <dgm:t>
        <a:bodyPr/>
        <a:lstStyle/>
        <a:p>
          <a:pPr rtl="0"/>
          <a:r>
            <a:rPr lang="ru-RU" sz="4400" b="1" i="0" baseline="0" dirty="0" smtClean="0"/>
            <a:t>ВОВЛЕКАЯ ВСЕХ</a:t>
          </a:r>
          <a:endParaRPr lang="ru-RU" sz="4400" dirty="0"/>
        </a:p>
      </dgm:t>
    </dgm:pt>
    <dgm:pt modelId="{1FF91E1E-7E8A-4E74-A3F2-3ECE4EBBAB95}" type="parTrans" cxnId="{731C7EF9-E489-425B-9971-24EB8E1FF651}">
      <dgm:prSet/>
      <dgm:spPr/>
      <dgm:t>
        <a:bodyPr/>
        <a:lstStyle/>
        <a:p>
          <a:endParaRPr lang="ru-RU"/>
        </a:p>
      </dgm:t>
    </dgm:pt>
    <dgm:pt modelId="{124E2885-C7F4-43FF-AA6F-54FDBD2F0335}" type="sibTrans" cxnId="{731C7EF9-E489-425B-9971-24EB8E1FF651}">
      <dgm:prSet/>
      <dgm:spPr/>
      <dgm:t>
        <a:bodyPr/>
        <a:lstStyle/>
        <a:p>
          <a:endParaRPr lang="ru-RU"/>
        </a:p>
      </dgm:t>
    </dgm:pt>
    <dgm:pt modelId="{F8B19BAC-21CE-4A4F-8527-0C6153283207}" type="pres">
      <dgm:prSet presAssocID="{E2580AB5-8935-4F45-9987-AE69AC8B88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917052-A0D6-4DE4-A6B4-A1BFA00B7A84}" type="pres">
      <dgm:prSet presAssocID="{E2580AB5-8935-4F45-9987-AE69AC8B88E1}" presName="fgShape" presStyleLbl="fgShp" presStyleIdx="0" presStyleCnt="1"/>
      <dgm:spPr/>
    </dgm:pt>
    <dgm:pt modelId="{59528637-E15E-48E4-9CAE-348928CD89C7}" type="pres">
      <dgm:prSet presAssocID="{E2580AB5-8935-4F45-9987-AE69AC8B88E1}" presName="linComp" presStyleCnt="0"/>
      <dgm:spPr/>
    </dgm:pt>
    <dgm:pt modelId="{4B7D6266-3C32-43BA-9B3F-95BEC828B365}" type="pres">
      <dgm:prSet presAssocID="{65FA42B5-7275-4DF0-A331-D32127FA4E7B}" presName="compNode" presStyleCnt="0"/>
      <dgm:spPr/>
    </dgm:pt>
    <dgm:pt modelId="{5967416B-60E2-459F-8BD9-C047D2B1A571}" type="pres">
      <dgm:prSet presAssocID="{65FA42B5-7275-4DF0-A331-D32127FA4E7B}" presName="bkgdShape" presStyleLbl="node1" presStyleIdx="0" presStyleCnt="1"/>
      <dgm:spPr/>
      <dgm:t>
        <a:bodyPr/>
        <a:lstStyle/>
        <a:p>
          <a:endParaRPr lang="ru-RU"/>
        </a:p>
      </dgm:t>
    </dgm:pt>
    <dgm:pt modelId="{99D382FD-A3D3-4F3F-99CF-E42356560726}" type="pres">
      <dgm:prSet presAssocID="{65FA42B5-7275-4DF0-A331-D32127FA4E7B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64924-2387-4838-BE2C-B977AB7948D3}" type="pres">
      <dgm:prSet presAssocID="{65FA42B5-7275-4DF0-A331-D32127FA4E7B}" presName="invisiNode" presStyleLbl="node1" presStyleIdx="0" presStyleCnt="1"/>
      <dgm:spPr/>
    </dgm:pt>
    <dgm:pt modelId="{1E4707F8-4721-497D-A36D-DB6EECA21626}" type="pres">
      <dgm:prSet presAssocID="{65FA42B5-7275-4DF0-A331-D32127FA4E7B}" presName="imagNode" presStyleLbl="fgImgPlace1" presStyleIdx="0" presStyleCnt="1" custScaleX="138624" custScaleY="133832" custLinFactNeighborX="1282" custLinFactNeighborY="1281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731C7EF9-E489-425B-9971-24EB8E1FF651}" srcId="{E2580AB5-8935-4F45-9987-AE69AC8B88E1}" destId="{65FA42B5-7275-4DF0-A331-D32127FA4E7B}" srcOrd="0" destOrd="0" parTransId="{1FF91E1E-7E8A-4E74-A3F2-3ECE4EBBAB95}" sibTransId="{124E2885-C7F4-43FF-AA6F-54FDBD2F0335}"/>
    <dgm:cxn modelId="{5A039002-CD90-421C-9BB3-0C59069DD7EE}" type="presOf" srcId="{65FA42B5-7275-4DF0-A331-D32127FA4E7B}" destId="{99D382FD-A3D3-4F3F-99CF-E42356560726}" srcOrd="1" destOrd="0" presId="urn:microsoft.com/office/officeart/2005/8/layout/hList7"/>
    <dgm:cxn modelId="{279EB725-C146-4331-B194-B80B092D577E}" type="presOf" srcId="{E2580AB5-8935-4F45-9987-AE69AC8B88E1}" destId="{F8B19BAC-21CE-4A4F-8527-0C6153283207}" srcOrd="0" destOrd="0" presId="urn:microsoft.com/office/officeart/2005/8/layout/hList7"/>
    <dgm:cxn modelId="{85F62946-5724-4125-9A33-874C561E80F1}" type="presOf" srcId="{65FA42B5-7275-4DF0-A331-D32127FA4E7B}" destId="{5967416B-60E2-459F-8BD9-C047D2B1A571}" srcOrd="0" destOrd="0" presId="urn:microsoft.com/office/officeart/2005/8/layout/hList7"/>
    <dgm:cxn modelId="{5A1FC3B6-C65B-4E39-B477-731FCA86B49A}" type="presParOf" srcId="{F8B19BAC-21CE-4A4F-8527-0C6153283207}" destId="{3D917052-A0D6-4DE4-A6B4-A1BFA00B7A84}" srcOrd="0" destOrd="0" presId="urn:microsoft.com/office/officeart/2005/8/layout/hList7"/>
    <dgm:cxn modelId="{EC967DAE-7431-4574-8C79-60EF57514550}" type="presParOf" srcId="{F8B19BAC-21CE-4A4F-8527-0C6153283207}" destId="{59528637-E15E-48E4-9CAE-348928CD89C7}" srcOrd="1" destOrd="0" presId="urn:microsoft.com/office/officeart/2005/8/layout/hList7"/>
    <dgm:cxn modelId="{5B70FAEF-1DF8-4E7C-A672-6A80DBF1636D}" type="presParOf" srcId="{59528637-E15E-48E4-9CAE-348928CD89C7}" destId="{4B7D6266-3C32-43BA-9B3F-95BEC828B365}" srcOrd="0" destOrd="0" presId="urn:microsoft.com/office/officeart/2005/8/layout/hList7"/>
    <dgm:cxn modelId="{C9B54F21-FC3E-4C68-9C0B-1ACF67BB4B22}" type="presParOf" srcId="{4B7D6266-3C32-43BA-9B3F-95BEC828B365}" destId="{5967416B-60E2-459F-8BD9-C047D2B1A571}" srcOrd="0" destOrd="0" presId="urn:microsoft.com/office/officeart/2005/8/layout/hList7"/>
    <dgm:cxn modelId="{F25DBA06-004B-413F-98B7-5946EEF84CC7}" type="presParOf" srcId="{4B7D6266-3C32-43BA-9B3F-95BEC828B365}" destId="{99D382FD-A3D3-4F3F-99CF-E42356560726}" srcOrd="1" destOrd="0" presId="urn:microsoft.com/office/officeart/2005/8/layout/hList7"/>
    <dgm:cxn modelId="{95A104D0-C939-49F2-BCFE-A10E9E61E030}" type="presParOf" srcId="{4B7D6266-3C32-43BA-9B3F-95BEC828B365}" destId="{B9164924-2387-4838-BE2C-B977AB7948D3}" srcOrd="2" destOrd="0" presId="urn:microsoft.com/office/officeart/2005/8/layout/hList7"/>
    <dgm:cxn modelId="{C2759041-A35A-4BD9-B5E3-4BB894513A04}" type="presParOf" srcId="{4B7D6266-3C32-43BA-9B3F-95BEC828B365}" destId="{1E4707F8-4721-497D-A36D-DB6EECA2162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67416B-60E2-459F-8BD9-C047D2B1A571}">
      <dsp:nvSpPr>
        <dsp:cNvPr id="0" name=""/>
        <dsp:cNvSpPr/>
      </dsp:nvSpPr>
      <dsp:spPr>
        <a:xfrm>
          <a:off x="0" y="0"/>
          <a:ext cx="9436826" cy="24621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0" kern="1200" baseline="0" dirty="0" smtClean="0"/>
            <a:t>ВОВЛЕКАЯ ВСЕХ</a:t>
          </a:r>
          <a:endParaRPr lang="ru-RU" sz="4400" kern="1200" dirty="0"/>
        </a:p>
      </dsp:txBody>
      <dsp:txXfrm>
        <a:off x="0" y="984863"/>
        <a:ext cx="9436826" cy="984863"/>
      </dsp:txXfrm>
    </dsp:sp>
    <dsp:sp modelId="{1E4707F8-4721-497D-A36D-DB6EECA21626}">
      <dsp:nvSpPr>
        <dsp:cNvPr id="0" name=""/>
        <dsp:cNvSpPr/>
      </dsp:nvSpPr>
      <dsp:spPr>
        <a:xfrm>
          <a:off x="4160635" y="114138"/>
          <a:ext cx="1136576" cy="109728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17052-A0D6-4DE4-A6B4-A1BFA00B7A84}">
      <dsp:nvSpPr>
        <dsp:cNvPr id="0" name=""/>
        <dsp:cNvSpPr/>
      </dsp:nvSpPr>
      <dsp:spPr>
        <a:xfrm>
          <a:off x="377473" y="1969726"/>
          <a:ext cx="8681879" cy="36932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14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76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76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42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86648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71613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7794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0858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43990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31668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45392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89154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65336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11366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583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84314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40403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01063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7007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56416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3270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25929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03554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5944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78126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44453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6019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8285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97718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66430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93866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56681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79960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08336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80098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86121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126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5502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24855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2527" y="6217851"/>
            <a:ext cx="275073" cy="276999"/>
          </a:xfr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52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2527" y="6217851"/>
            <a:ext cx="275073" cy="276999"/>
          </a:xfr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55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48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12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8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37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57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76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3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34764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17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62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07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08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77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57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479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213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161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2599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22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977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006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417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4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8324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65221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925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5">
            <a:extLst/>
          </a:blip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91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  <p:sldLayoutId id="2147483736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1" r:id="rId27"/>
    <p:sldLayoutId id="2147483762" r:id="rId28"/>
    <p:sldLayoutId id="2147483763" r:id="rId29"/>
    <p:sldLayoutId id="2147483764" r:id="rId30"/>
    <p:sldLayoutId id="2147483765" r:id="rId31"/>
    <p:sldLayoutId id="2147483766" r:id="rId32"/>
    <p:sldLayoutId id="2147483767" r:id="rId33"/>
    <p:sldLayoutId id="2147483768" r:id="rId34"/>
    <p:sldLayoutId id="2147483769" r:id="rId35"/>
    <p:sldLayoutId id="2147483770" r:id="rId36"/>
    <p:sldLayoutId id="2147483771" r:id="rId37"/>
    <p:sldLayoutId id="2147483772" r:id="rId38"/>
    <p:sldLayoutId id="2147483773" r:id="rId39"/>
    <p:sldLayoutId id="2147483774" r:id="rId40"/>
    <p:sldLayoutId id="2147483775" r:id="rId41"/>
    <p:sldLayoutId id="2147483800" r:id="rId42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9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E3C8C9F0-0C86-3B47-AAF3-B0E311073E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DADA0345-EE4B-1044-9299-CFBB9B225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7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562" y="1536834"/>
            <a:ext cx="9144001" cy="23876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/>
              <a:t>Поиск учеников: отделы, мероприятия</a:t>
            </a:r>
            <a:r>
              <a:rPr lang="ru-RU" dirty="0" smtClean="0"/>
              <a:t>, малые группы»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5307724" y="4887310"/>
            <a:ext cx="4799839" cy="735278"/>
          </a:xfrm>
        </p:spPr>
        <p:txBody>
          <a:bodyPr>
            <a:noAutofit/>
          </a:bodyPr>
          <a:lstStyle/>
          <a:p>
            <a:r>
              <a:rPr lang="ru-RU" sz="2400" i="1" dirty="0" smtClean="0"/>
              <a:t>Семинар </a:t>
            </a:r>
            <a:r>
              <a:rPr lang="en-US" sz="2400" i="1" dirty="0" smtClean="0"/>
              <a:t>#11</a:t>
            </a:r>
            <a:endParaRPr lang="ru-RU" sz="2400" i="1" dirty="0" smtClean="0"/>
          </a:p>
          <a:p>
            <a:r>
              <a:rPr lang="ru-RU" sz="2400" i="1" dirty="0" smtClean="0"/>
              <a:t>Программа </a:t>
            </a:r>
            <a:r>
              <a:rPr lang="ru-RU" sz="2400" i="1" dirty="0" smtClean="0"/>
              <a:t>обучения ШБ</a:t>
            </a:r>
            <a:endParaRPr lang="en-US" sz="2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" y="0"/>
            <a:ext cx="1355677" cy="13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77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602" y="312573"/>
            <a:ext cx="6809362" cy="1325563"/>
          </a:xfrm>
        </p:spPr>
        <p:txBody>
          <a:bodyPr/>
          <a:lstStyle/>
          <a:p>
            <a:r>
              <a:rPr lang="ru-RU" dirty="0"/>
              <a:t>Молодежный отдел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67862" y="1734207"/>
            <a:ext cx="9680028" cy="4845269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Пригласить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«Школу Библии» всех молодых людей, посещающих богослужения, но еще не заключивших завет с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Господом.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Пригласить молодежь в ШБ молодежь и подростков, детей членов церкви, которые не посещают богослужения.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молодежные евангельские инициативы и проекты должны содержать приглашение молодым людям изучать библейские уроки.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Еженедельные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молодежные встречи в общине могут стать хорошим временем для групповых занятий по урокам. </a:t>
            </a:r>
          </a:p>
        </p:txBody>
      </p:sp>
    </p:spTree>
    <p:extLst>
      <p:ext uri="{BB962C8B-B14F-4D97-AF65-F5344CB8AC3E}">
        <p14:creationId xmlns:p14="http://schemas.microsoft.com/office/powerpoint/2010/main" val="35167527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954" y="281042"/>
            <a:ext cx="6809362" cy="1325563"/>
          </a:xfrm>
        </p:spPr>
        <p:txBody>
          <a:bodyPr/>
          <a:lstStyle/>
          <a:p>
            <a:pPr algn="ctr"/>
            <a:r>
              <a:rPr lang="ru-RU" dirty="0"/>
              <a:t>Следопыты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78372" y="1624451"/>
            <a:ext cx="9669517" cy="4351338"/>
          </a:xfrm>
        </p:spPr>
        <p:txBody>
          <a:bodyPr>
            <a:normAutofit lnSpcReduction="10000"/>
          </a:bodyPr>
          <a:lstStyle/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Включить в программу занятий со следопытами библейские уроки «Так говорит Библия».</a:t>
            </a: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Вручать специальные нашивки за прохождение курса библейских уроков.</a:t>
            </a: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Бонусы (нашивки) за друзей, которых привели для изучения уроков.</a:t>
            </a: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Учить следопытов самих проводить библейские уроки.</a:t>
            </a: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95181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497" y="365126"/>
            <a:ext cx="9541929" cy="769992"/>
          </a:xfrm>
        </p:spPr>
        <p:txBody>
          <a:bodyPr/>
          <a:lstStyle/>
          <a:p>
            <a:pPr algn="ctr"/>
            <a:r>
              <a:rPr lang="ru-RU" dirty="0"/>
              <a:t>Отдел женского служения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99392" y="1366345"/>
            <a:ext cx="9953297" cy="5244662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 smtClean="0"/>
              <a:t>«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чашкой чая» содержит приглашение в Школу Библии.</a:t>
            </a: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мероприятия (встречи), где есть посетители или не-крещенные ориентируются для приглашения людей к изучению библейских уроков.</a:t>
            </a: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/>
              <a:t> Есть женщины, проявляющие особенные способности к проведению библейских чтений, они очень успешно доносят до других Слово Божье в его простоте. Они являются великим благословением, достигая многих матерей и их дочерей. Это - священная работа, и занятые ею достойны поощрения! </a:t>
            </a:r>
            <a:r>
              <a:rPr lang="ru-RU" dirty="0" smtClean="0"/>
              <a:t>(Э. Уайт, Письмо </a:t>
            </a:r>
            <a:r>
              <a:rPr lang="ru-RU" dirty="0"/>
              <a:t>108, 1910)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9499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821" y="365125"/>
            <a:ext cx="9720605" cy="1325563"/>
          </a:xfrm>
        </p:spPr>
        <p:txBody>
          <a:bodyPr/>
          <a:lstStyle/>
          <a:p>
            <a:pPr algn="ctr"/>
            <a:r>
              <a:rPr lang="ru-RU" dirty="0"/>
              <a:t>Диаконы и диаконисы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25821" y="1881351"/>
            <a:ext cx="9995338" cy="4295611"/>
          </a:xfrm>
        </p:spPr>
        <p:txBody>
          <a:bodyPr/>
          <a:lstStyle/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Посещая людей на дому или в больнице всегда, диаконы и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диакониссы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всегда нацелены на поиск учеников. </a:t>
            </a: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посещение следует брать с собой не только угощение (фрукты), но и несколько первых библейских уроков и Библию, которую возможно придется подарить.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3865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443" y="407167"/>
            <a:ext cx="6809362" cy="1325563"/>
          </a:xfrm>
        </p:spPr>
        <p:txBody>
          <a:bodyPr/>
          <a:lstStyle/>
          <a:p>
            <a:pPr algn="ctr"/>
            <a:r>
              <a:rPr lang="ru-RU" dirty="0" smtClean="0"/>
              <a:t>Малые группы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31228" y="1650124"/>
            <a:ext cx="10016358" cy="4526839"/>
          </a:xfrm>
        </p:spPr>
        <p:txBody>
          <a:bodyPr/>
          <a:lstStyle/>
          <a:p>
            <a:pPr marL="457200" indent="-45720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Молиться о новых учениках.</a:t>
            </a:r>
          </a:p>
          <a:p>
            <a:pPr marL="457200" indent="-45720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встречах МГ делиться опытами преподавания библейских уроков.</a:t>
            </a:r>
          </a:p>
          <a:p>
            <a:pPr marL="457200" indent="-45720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встречах МГ в некоторых случаях могут изучаться библейские уроки.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084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81"/>
            <a:ext cx="10668000" cy="6858000"/>
          </a:xfrm>
          <a:prstGeom prst="rect">
            <a:avLst/>
          </a:prstGeom>
        </p:spPr>
      </p:pic>
      <p:pic>
        <p:nvPicPr>
          <p:cNvPr id="3" name="Picture 2" descr="f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4" y="1571400"/>
            <a:ext cx="3905443" cy="390544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008067" y="862868"/>
            <a:ext cx="1029360" cy="1330923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54413" y="942946"/>
            <a:ext cx="1229864" cy="1250845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74156" y="862868"/>
            <a:ext cx="788856" cy="1196216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440476" y="827897"/>
            <a:ext cx="808096" cy="12311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90149" y="1193617"/>
            <a:ext cx="183987" cy="865467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74136" y="5022626"/>
            <a:ext cx="0" cy="76975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206047" y="3944974"/>
            <a:ext cx="1489119" cy="269415"/>
          </a:xfrm>
          <a:prstGeom prst="ellipse">
            <a:avLst/>
          </a:prstGeom>
          <a:noFill/>
          <a:ln w="63500">
            <a:solidFill>
              <a:srgbClr val="F2F1C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400493" y="4291363"/>
            <a:ext cx="1805556" cy="1250845"/>
          </a:xfrm>
          <a:prstGeom prst="straightConnector1">
            <a:avLst/>
          </a:prstGeom>
          <a:ln w="50800">
            <a:solidFill>
              <a:srgbClr val="F2F1C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26577" y="5348725"/>
            <a:ext cx="2116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ru-RU" sz="3200" b="1" dirty="0">
                <a:solidFill>
                  <a:srgbClr val="FFFFFF"/>
                </a:solidFill>
                <a:latin typeface="Garamond"/>
                <a:cs typeface="Garamond"/>
              </a:rPr>
              <a:t>Школа Библии</a:t>
            </a:r>
            <a:endParaRPr lang="en-US" sz="3200" b="1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790151" y="3944973"/>
            <a:ext cx="338631" cy="0"/>
          </a:xfrm>
          <a:prstGeom prst="line">
            <a:avLst/>
          </a:prstGeom>
          <a:ln w="127000">
            <a:solidFill>
              <a:srgbClr val="CE11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26450" y="701175"/>
            <a:ext cx="1967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2400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ru-RU" sz="2400" b="1" dirty="0">
                <a:solidFill>
                  <a:srgbClr val="FFFFFF"/>
                </a:solidFill>
                <a:latin typeface="Garamond"/>
                <a:cs typeface="Garamond"/>
              </a:rPr>
              <a:t>Концерты</a:t>
            </a:r>
            <a:endParaRPr lang="en-US" sz="2400" b="1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43022" y="54716"/>
            <a:ext cx="1874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2400" b="1" dirty="0">
                <a:solidFill>
                  <a:srgbClr val="FFFFFF"/>
                </a:solidFill>
                <a:latin typeface="Garamond"/>
                <a:cs typeface="Garamond"/>
              </a:rPr>
              <a:t>Церковные собрания</a:t>
            </a:r>
            <a:endParaRPr lang="en-US" sz="2400" b="1" dirty="0">
              <a:solidFill>
                <a:srgbClr val="FFFFFF"/>
              </a:solidFill>
              <a:latin typeface="Garamond"/>
              <a:cs typeface="Garamond"/>
            </a:endParaRPr>
          </a:p>
          <a:p>
            <a:pPr defTabSz="457189">
              <a:defRPr/>
            </a:pP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43723" y="454851"/>
            <a:ext cx="2288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2400" b="1" dirty="0">
                <a:solidFill>
                  <a:srgbClr val="FFFFFF"/>
                </a:solidFill>
                <a:latin typeface="Garamond"/>
                <a:cs typeface="Garamond"/>
              </a:rPr>
              <a:t>Кулинарные классы</a:t>
            </a:r>
            <a:endParaRPr lang="en-US" sz="2400" b="1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06047" y="5852761"/>
            <a:ext cx="2411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ru-RU" sz="2400" b="1" dirty="0">
                <a:solidFill>
                  <a:srgbClr val="FFFFFF"/>
                </a:solidFill>
                <a:latin typeface="Garamond"/>
                <a:cs typeface="Garamond"/>
              </a:rPr>
              <a:t>Крещенный ученик</a:t>
            </a:r>
            <a:endParaRPr lang="en-US" sz="2400" b="1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31600" y="497424"/>
            <a:ext cx="3056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2400" b="1" dirty="0">
                <a:solidFill>
                  <a:srgbClr val="FFFFFF"/>
                </a:solidFill>
                <a:latin typeface="Garamond"/>
                <a:cs typeface="Garamond"/>
              </a:rPr>
              <a:t>Литература</a:t>
            </a:r>
            <a:endParaRPr lang="en-US" sz="2400" b="1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40475" y="-3099"/>
            <a:ext cx="2087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ru-RU" sz="2400" b="1" dirty="0">
                <a:solidFill>
                  <a:srgbClr val="FFFFFF"/>
                </a:solidFill>
                <a:latin typeface="Garamond"/>
                <a:cs typeface="Garamond"/>
              </a:rPr>
              <a:t>Центр влияния</a:t>
            </a:r>
            <a:endParaRPr lang="en-US" sz="2400" b="1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894696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95967177"/>
              </p:ext>
            </p:extLst>
          </p:nvPr>
        </p:nvGraphicFramePr>
        <p:xfrm>
          <a:off x="609600" y="365125"/>
          <a:ext cx="9436826" cy="2462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2774731" y="2987455"/>
            <a:ext cx="5306260" cy="3234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kern="0" dirty="0" smtClean="0"/>
              <a:t>Все отделы,</a:t>
            </a:r>
          </a:p>
          <a:p>
            <a:pPr algn="ctr"/>
            <a:r>
              <a:rPr lang="ru-RU" kern="0" dirty="0" smtClean="0"/>
              <a:t>все мероприятия вовлечены в поиск учеников.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7515170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5" y="1334814"/>
            <a:ext cx="3314076" cy="331407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4225159" y="735724"/>
            <a:ext cx="5630156" cy="6043002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0000"/>
              </a:lnSpc>
            </a:pPr>
            <a:r>
              <a:rPr lang="ru-RU" dirty="0" smtClean="0"/>
              <a:t>	«</a:t>
            </a:r>
            <a:r>
              <a:rPr lang="ru-RU" dirty="0"/>
              <a:t>Самое наилучшее, чем служители могут помочь членам наших общин, заключается не в проповеди, но в планировании их работы. </a:t>
            </a:r>
            <a:endParaRPr lang="ru-RU" dirty="0" smtClean="0"/>
          </a:p>
          <a:p>
            <a:pPr algn="just">
              <a:lnSpc>
                <a:spcPct val="110000"/>
              </a:lnSpc>
            </a:pPr>
            <a:r>
              <a:rPr lang="ru-RU" dirty="0"/>
              <a:t>	</a:t>
            </a:r>
            <a:r>
              <a:rPr lang="ru-RU" dirty="0" smtClean="0"/>
              <a:t>Поручите </a:t>
            </a:r>
            <a:r>
              <a:rPr lang="ru-RU" dirty="0"/>
              <a:t>каждому то, что он сможет сделать для других. Помогите всем, как получающим благодать Христа, увидеть, что у них есть прямая обязанность трудиться для Него. И пусть все, особенно новые члены, будут научены работе для </a:t>
            </a:r>
            <a:r>
              <a:rPr lang="ru-RU" dirty="0" smtClean="0"/>
              <a:t>Господа» </a:t>
            </a:r>
          </a:p>
          <a:p>
            <a:pPr algn="just">
              <a:lnSpc>
                <a:spcPct val="100000"/>
              </a:lnSpc>
            </a:pPr>
            <a:r>
              <a:rPr lang="ru-RU" dirty="0"/>
              <a:t>	</a:t>
            </a:r>
            <a:r>
              <a:rPr lang="ru-RU" sz="2800" i="1" dirty="0" smtClean="0"/>
              <a:t>(</a:t>
            </a:r>
            <a:r>
              <a:rPr lang="ru-RU" sz="2800" i="1" dirty="0" err="1"/>
              <a:t>Э.Уайт</a:t>
            </a:r>
            <a:r>
              <a:rPr lang="ru-RU" sz="2800" i="1" dirty="0"/>
              <a:t>, Свидетельства для Церкви, т. 9, с. 82).</a:t>
            </a:r>
          </a:p>
        </p:txBody>
      </p:sp>
    </p:spTree>
    <p:extLst>
      <p:ext uri="{BB962C8B-B14F-4D97-AF65-F5344CB8AC3E}">
        <p14:creationId xmlns:p14="http://schemas.microsoft.com/office/powerpoint/2010/main" val="127625927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8932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BB219-996B-8A44-A084-669B657DF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91" y="129780"/>
            <a:ext cx="6431912" cy="618453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511546" y="3844159"/>
            <a:ext cx="3505200" cy="550489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67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53962" y="2287052"/>
            <a:ext cx="3220369" cy="131340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2125" y="283780"/>
            <a:ext cx="374168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Модель роста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8932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BB219-996B-8A44-A084-669B657DF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91" y="129780"/>
            <a:ext cx="6431912" cy="6184531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511546" y="3844159"/>
            <a:ext cx="3505200" cy="550489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67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53962" y="2287052"/>
            <a:ext cx="3220369" cy="131340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310"/>
            <a:ext cx="3373821" cy="7794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Модель роста</a:t>
            </a:r>
            <a:endParaRPr lang="en-US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7725102" y="5542854"/>
            <a:ext cx="1250731" cy="646329"/>
          </a:xfrm>
          <a:prstGeom prst="wedgeRectCallout">
            <a:avLst>
              <a:gd name="adj1" fmla="val -142344"/>
              <a:gd name="adj2" fmla="val -32850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ШКОЛА БИБЛИИ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8735726" y="2575716"/>
            <a:ext cx="1250731" cy="646329"/>
          </a:xfrm>
          <a:prstGeom prst="wedgeRectCallout">
            <a:avLst>
              <a:gd name="adj1" fmla="val -142344"/>
              <a:gd name="adj2" fmla="val -32850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Поиск учеников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930554" y="374699"/>
            <a:ext cx="1250731" cy="646329"/>
          </a:xfrm>
          <a:prstGeom prst="wedgeRectCallout">
            <a:avLst>
              <a:gd name="adj1" fmla="val -196966"/>
              <a:gd name="adj2" fmla="val 9430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Поиск учеников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7968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0107" y="1275889"/>
            <a:ext cx="5867213" cy="4318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defTabSz="609585">
              <a:spcAft>
                <a:spcPts val="1600"/>
              </a:spcAft>
              <a:buFont typeface="Wingdings" charset="2"/>
              <a:buChar char="ü"/>
              <a:defRPr/>
            </a:pPr>
            <a:r>
              <a:rPr lang="ru-RU" sz="3733" dirty="0">
                <a:solidFill>
                  <a:prstClr val="black"/>
                </a:solidFill>
                <a:latin typeface="Avenir Book"/>
                <a:cs typeface="Avenir Book"/>
              </a:rPr>
              <a:t>Совершайте акции доброты;</a:t>
            </a:r>
          </a:p>
          <a:p>
            <a:pPr marL="609585" indent="-609585" defTabSz="609585">
              <a:spcAft>
                <a:spcPts val="1600"/>
              </a:spcAft>
              <a:buFont typeface="Wingdings" charset="2"/>
              <a:buChar char="ü"/>
              <a:defRPr/>
            </a:pPr>
            <a:r>
              <a:rPr lang="ru-RU" sz="3733" dirty="0">
                <a:solidFill>
                  <a:prstClr val="black"/>
                </a:solidFill>
                <a:latin typeface="Avenir Book"/>
                <a:cs typeface="Avenir Book"/>
              </a:rPr>
              <a:t>Организуйте служение благотворительности, а также проведение служение целостного  подхода к здоровью </a:t>
            </a:r>
            <a:endParaRPr lang="en-US" sz="3733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7485" y="308083"/>
            <a:ext cx="502904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ru-RU" sz="4267" dirty="0">
                <a:solidFill>
                  <a:prstClr val="black"/>
                </a:solidFill>
                <a:latin typeface="Avenir Black"/>
                <a:cs typeface="Avenir Black"/>
              </a:rPr>
              <a:t>Подготовьте почву</a:t>
            </a:r>
            <a:endParaRPr lang="en-US" sz="4267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54629" y="3514060"/>
            <a:ext cx="2444868" cy="4064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r>
              <a:rPr lang="ru-RU" sz="1867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/>
              </a:rPr>
              <a:t>ВАША ОБЩИНА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13712" y="5513834"/>
            <a:ext cx="3818269" cy="105934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r>
              <a:rPr lang="ru-RU" sz="48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/>
              </a:rPr>
              <a:t>Подготовка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50619" y="2105851"/>
            <a:ext cx="2348877" cy="112338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r>
              <a:rPr lang="ru-RU" sz="6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/>
              </a:rPr>
              <a:t>РОСТ</a:t>
            </a:r>
          </a:p>
        </p:txBody>
      </p:sp>
    </p:spTree>
    <p:extLst>
      <p:ext uri="{BB962C8B-B14F-4D97-AF65-F5344CB8AC3E}">
        <p14:creationId xmlns:p14="http://schemas.microsoft.com/office/powerpoint/2010/main" val="34187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0114" y="1282678"/>
            <a:ext cx="5764580" cy="509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defTabSz="609585">
              <a:spcAft>
                <a:spcPts val="1600"/>
              </a:spcAft>
              <a:buFont typeface="Wingdings" charset="2"/>
              <a:buChar char="ü"/>
              <a:defRPr/>
            </a:pPr>
            <a:r>
              <a:rPr lang="ru-RU" sz="3733" dirty="0">
                <a:solidFill>
                  <a:prstClr val="black"/>
                </a:solidFill>
                <a:latin typeface="Avenir Book"/>
                <a:cs typeface="Avenir Book"/>
              </a:rPr>
              <a:t>Общайтесь на духовные темы и делитесь опытами</a:t>
            </a:r>
          </a:p>
          <a:p>
            <a:pPr marL="609585" indent="-609585" defTabSz="609585">
              <a:spcAft>
                <a:spcPts val="1600"/>
              </a:spcAft>
              <a:buFont typeface="Wingdings" charset="2"/>
              <a:buChar char="ü"/>
              <a:defRPr/>
            </a:pPr>
            <a:r>
              <a:rPr lang="ru-RU" sz="3733" dirty="0">
                <a:solidFill>
                  <a:prstClr val="black"/>
                </a:solidFill>
                <a:latin typeface="Avenir Book"/>
                <a:cs typeface="Avenir Book"/>
              </a:rPr>
              <a:t>Распространяйте духовную литературу и медиа ресурсы </a:t>
            </a:r>
          </a:p>
          <a:p>
            <a:pPr marL="609585" indent="-609585" defTabSz="609585">
              <a:spcAft>
                <a:spcPts val="1600"/>
              </a:spcAft>
              <a:buFont typeface="Wingdings" charset="2"/>
              <a:buChar char="ü"/>
              <a:defRPr/>
            </a:pPr>
            <a:r>
              <a:rPr lang="ru-RU" sz="3733" dirty="0">
                <a:solidFill>
                  <a:prstClr val="black"/>
                </a:solidFill>
                <a:latin typeface="Avenir Book"/>
                <a:cs typeface="Avenir Book"/>
              </a:rPr>
              <a:t>Приглашайте на мероприятия церкви</a:t>
            </a:r>
            <a:endParaRPr lang="en-US" sz="3733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7493" y="308083"/>
            <a:ext cx="480666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ru-RU" sz="5867" dirty="0">
                <a:solidFill>
                  <a:prstClr val="black"/>
                </a:solidFill>
                <a:latin typeface="Avenir Black"/>
                <a:cs typeface="Avenir Black"/>
              </a:rPr>
              <a:t>Сейте Слово</a:t>
            </a:r>
            <a:endParaRPr lang="en-US" sz="5867" dirty="0">
              <a:solidFill>
                <a:prstClr val="black"/>
              </a:solidFill>
              <a:latin typeface="Avenir Black"/>
              <a:cs typeface="Avenir Black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71146" y="3514060"/>
            <a:ext cx="2428350" cy="4064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r>
              <a:rPr lang="ru-RU" sz="1867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/>
              </a:rPr>
              <a:t>ВАША ОБЩИНА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13712" y="5513834"/>
            <a:ext cx="3818269" cy="105934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r>
              <a:rPr lang="ru-RU" sz="4800" b="1" dirty="0">
                <a:ln>
                  <a:solidFill>
                    <a:srgbClr val="6F2E16"/>
                  </a:solidFill>
                </a:ln>
                <a:solidFill>
                  <a:srgbClr val="502B14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/>
              </a:rPr>
              <a:t>Сеяние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50619" y="2195226"/>
            <a:ext cx="2348877" cy="112338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r>
              <a:rPr lang="ru-RU" sz="6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/>
              </a:rPr>
              <a:t>РОСТ</a:t>
            </a:r>
          </a:p>
        </p:txBody>
      </p:sp>
    </p:spTree>
    <p:extLst>
      <p:ext uri="{BB962C8B-B14F-4D97-AF65-F5344CB8AC3E}">
        <p14:creationId xmlns:p14="http://schemas.microsoft.com/office/powerpoint/2010/main" val="364918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861" y="365126"/>
            <a:ext cx="10037379" cy="74897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/>
              <a:t>Все отделы вносят свой вклад в поиск учеников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67862" y="1825625"/>
            <a:ext cx="9678564" cy="4351338"/>
          </a:xfrm>
        </p:spPr>
        <p:txBody>
          <a:bodyPr>
            <a:normAutofit lnSpcReduction="10000"/>
          </a:bodyPr>
          <a:lstStyle/>
          <a:p>
            <a:pPr marL="457200" indent="-457200" algn="l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dirty="0" smtClean="0"/>
              <a:t>Каждый отдел в местной общине, составляя план работы на год, ставит цель: привести ___ учеников в Школу Библии;</a:t>
            </a:r>
          </a:p>
          <a:p>
            <a:pPr marL="457200" indent="-457200" algn="l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dirty="0" smtClean="0"/>
              <a:t>Каждый отдел организовывает мероприятия так, чтобы пригласить новых людей в Школу Библии;</a:t>
            </a:r>
          </a:p>
          <a:p>
            <a:pPr marL="457200" indent="-457200" algn="l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dirty="0" smtClean="0"/>
              <a:t>Цель каждого мероприятия отдела – новые ученики.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00430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7601" y="365125"/>
            <a:ext cx="8198839" cy="132556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Музыкальный отдел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1"/>
          </p:nvPr>
        </p:nvSpPr>
        <p:spPr>
          <a:xfrm>
            <a:off x="377601" y="1825624"/>
            <a:ext cx="9817433" cy="493252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В программу музыкальных концертов, которые проводятся в общине, необходимо включать выступление пастора (пресвитера) или руководителя «Школы Библии», приглашающих к изучению библейских уроков. 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Посетителям </a:t>
            </a:r>
            <a:r>
              <a:rPr lang="ru-RU" dirty="0">
                <a:solidFill>
                  <a:schemeClr val="tx1"/>
                </a:solidFill>
              </a:rPr>
              <a:t>можно вручить приглашения с информацией о «Школе Библии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В фойе МД должна быть информация о ШБ.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3016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282" y="301630"/>
            <a:ext cx="9668436" cy="1056523"/>
          </a:xfrm>
        </p:spPr>
        <p:txBody>
          <a:bodyPr>
            <a:normAutofit fontScale="90000"/>
          </a:bodyPr>
          <a:lstStyle/>
          <a:p>
            <a:r>
              <a:rPr lang="ru-RU" dirty="0"/>
              <a:t>Отдел </a:t>
            </a:r>
            <a:r>
              <a:rPr lang="ru-RU" dirty="0" smtClean="0"/>
              <a:t>здоровья, </a:t>
            </a:r>
            <a:r>
              <a:rPr lang="ru-RU" dirty="0" err="1"/>
              <a:t>Адвентистское</a:t>
            </a:r>
            <a:r>
              <a:rPr lang="ru-RU" dirty="0"/>
              <a:t> служение </a:t>
            </a:r>
            <a:r>
              <a:rPr lang="ru-RU" dirty="0" smtClean="0"/>
              <a:t>возможностей, АДРА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024" y="1909481"/>
            <a:ext cx="10242176" cy="4625789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/>
              <a:t>Во время социальных акций раздаются буклеты с приглашением в ШБ.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/>
              <a:t>У волонтёров всегда есть приглашения НЕ на богослужения, НО для изучения Библии.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/>
              <a:t>Все санатории, центры здоровья проводят на регулярной основе библейские уроки.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/>
              <a:t>Все лекции о здоровье содержат приглашение в Школу Библии.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398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63562" y="285790"/>
            <a:ext cx="9144001" cy="49197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Отдел семейного служения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168166" y="1587061"/>
            <a:ext cx="10247585" cy="4656083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семейные встречи должны содержать приглашения в ШБ.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омплекс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мероприятий, направленный на приглашение неверующих членов семей к изучению библейских уроков. </a:t>
            </a: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Приглашать не на богослужения, но изучать Библию (т.к.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некоторые члены церкви многократно приглашали своих родных на различные церковные и евангельские мероприятия, а те порой отказывались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прийти).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Посещения семей, где есть неверующие родственники очень важны.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4470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Брендбук</Template>
  <TotalTime>5625</TotalTime>
  <Words>553</Words>
  <Application>Microsoft Office PowerPoint</Application>
  <PresentationFormat>Широкоэкранный</PresentationFormat>
  <Paragraphs>84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</vt:lpstr>
      <vt:lpstr>Avenir Black</vt:lpstr>
      <vt:lpstr>Avenir Book</vt:lpstr>
      <vt:lpstr>Calibri</vt:lpstr>
      <vt:lpstr>Courier New</vt:lpstr>
      <vt:lpstr>Garamond</vt:lpstr>
      <vt:lpstr>Helvetica</vt:lpstr>
      <vt:lpstr>Tahoma</vt:lpstr>
      <vt:lpstr>Wingdings</vt:lpstr>
      <vt:lpstr>Брендбук</vt:lpstr>
      <vt:lpstr>Office Theme</vt:lpstr>
      <vt:lpstr>1_Office Theme</vt:lpstr>
      <vt:lpstr>«Поиск учеников: отделы, мероприятия, малые группы»</vt:lpstr>
      <vt:lpstr>Модель роста</vt:lpstr>
      <vt:lpstr>Модель роста</vt:lpstr>
      <vt:lpstr>Презентация PowerPoint</vt:lpstr>
      <vt:lpstr>Презентация PowerPoint</vt:lpstr>
      <vt:lpstr>Все отделы вносят свой вклад в поиск учеников</vt:lpstr>
      <vt:lpstr>Музыкальный отдел</vt:lpstr>
      <vt:lpstr>Отдел здоровья, Адвентистское служение возможностей, АДРА</vt:lpstr>
      <vt:lpstr>Отдел семейного служения</vt:lpstr>
      <vt:lpstr>Молодежный отдел</vt:lpstr>
      <vt:lpstr>Следопыты</vt:lpstr>
      <vt:lpstr>Отдел женского служения</vt:lpstr>
      <vt:lpstr>Диаконы и диаконисы</vt:lpstr>
      <vt:lpstr>Малые группы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Жан</cp:lastModifiedBy>
  <cp:revision>95</cp:revision>
  <dcterms:created xsi:type="dcterms:W3CDTF">2022-04-26T13:08:03Z</dcterms:created>
  <dcterms:modified xsi:type="dcterms:W3CDTF">2022-09-03T07:44:04Z</dcterms:modified>
</cp:coreProperties>
</file>