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7" r:id="rId2"/>
    <p:sldMasterId id="2147483728" r:id="rId3"/>
  </p:sldMasterIdLst>
  <p:notesMasterIdLst>
    <p:notesMasterId r:id="rId34"/>
  </p:notesMasterIdLst>
  <p:sldIdLst>
    <p:sldId id="259" r:id="rId4"/>
    <p:sldId id="484" r:id="rId5"/>
    <p:sldId id="285" r:id="rId6"/>
    <p:sldId id="485" r:id="rId7"/>
    <p:sldId id="486" r:id="rId8"/>
    <p:sldId id="299" r:id="rId9"/>
    <p:sldId id="487" r:id="rId10"/>
    <p:sldId id="488" r:id="rId11"/>
    <p:sldId id="489" r:id="rId12"/>
    <p:sldId id="490" r:id="rId13"/>
    <p:sldId id="492" r:id="rId14"/>
    <p:sldId id="493" r:id="rId15"/>
    <p:sldId id="491" r:id="rId16"/>
    <p:sldId id="494" r:id="rId17"/>
    <p:sldId id="495" r:id="rId18"/>
    <p:sldId id="496" r:id="rId19"/>
    <p:sldId id="497" r:id="rId20"/>
    <p:sldId id="471" r:id="rId21"/>
    <p:sldId id="498" r:id="rId22"/>
    <p:sldId id="500" r:id="rId23"/>
    <p:sldId id="499" r:id="rId24"/>
    <p:sldId id="501" r:id="rId25"/>
    <p:sldId id="502" r:id="rId26"/>
    <p:sldId id="503" r:id="rId27"/>
    <p:sldId id="504" r:id="rId28"/>
    <p:sldId id="294" r:id="rId29"/>
    <p:sldId id="478" r:id="rId30"/>
    <p:sldId id="473" r:id="rId31"/>
    <p:sldId id="474" r:id="rId32"/>
    <p:sldId id="475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950" autoAdjust="0"/>
    <p:restoredTop sz="84246"/>
  </p:normalViewPr>
  <p:slideViewPr>
    <p:cSldViewPr snapToGrid="0">
      <p:cViewPr varScale="1">
        <p:scale>
          <a:sx n="96" d="100"/>
          <a:sy n="96" d="100"/>
        </p:scale>
        <p:origin x="16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C0B7F0-21DB-4860-A83E-1769643F406E}" type="datetimeFigureOut">
              <a:rPr lang="en-US" smtClean="0"/>
              <a:t>9/4/22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24F6FB-F35B-46A7-8F41-D2A66BB71E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726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355CF-5D5D-41CD-BB5B-B10450C0CCA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6939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продумать и запланировать в календаре плана служения общины на год конкретные цели и задачи.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60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Когда община проводит социальные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мероприятия, концерты, акции доброты и другие мероприятия этапа .подготовки почвы., участвующие в ней должны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быть научены, что они готовят почву для сеяния духовных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семян. Поэтому у них в арсенале должны быть эти .семена.: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книги, газеты, буклеты. На этих мероприятиях должны быть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розданы заранее приготовленные приглашения в .Школу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Библии.. Все ученики, изучавшие библейские уроки в течение</a:t>
            </a:r>
            <a:r>
              <a:rPr lang="ru-RU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года, должны быть приглашены на евангельскую программу.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6999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Определить даты регулярных обучающих и мотивирующих семинаров для учителей Школы Библии, даты проведения обучения членов церкви преподаванию библейских уроков.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Регулярность представления отчетов о работе Школы Библии совету и общему собранию общины.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Необходимо также запланировать «неделю жатвы», короткую евангельскую программу весной и осенью, на которую нужно пригласить учеников Школы Библии, чтобы они могли услышать призыв в евангельской проповеди и принять решение заключить завет с Господом.</a:t>
            </a:r>
            <a:r>
              <a:rPr lang="ru-RU" dirty="0">
                <a:effectLst/>
              </a:rPr>
              <a:t>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6764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Важно продумать и запланировать в календаре плана служения общины на год конкретные цели и задачи.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Очень важно чтобы община придерживалась евангельского цикла в служении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0522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 только планировать, но осуществлять!</a:t>
            </a:r>
            <a:endParaRPr lang="ru-RU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96208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42162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0226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94048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4982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307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3379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8215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64217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93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305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3742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325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58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1072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8782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24F6FB-F35B-46A7-8F41-D2A66BB71E9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1691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945321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774894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817274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844020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00793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041741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243064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781497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614408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05192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462597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31169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841833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84532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222882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2425986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70025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367126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6881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7677476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1107245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30020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1911207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293366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126903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765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3227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384280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704007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8846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46811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5624354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43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1029" y="5051957"/>
            <a:ext cx="1662848" cy="1662848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990480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895123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41967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42237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340459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0401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9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0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894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uas Partes de Conteúd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78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7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482956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mpara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87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>
              <a:defRPr sz="2400" b="1"/>
            </a:lvl1pPr>
            <a:lvl2pPr marL="0" indent="457200">
              <a:buSzTx/>
              <a:buNone/>
              <a:defRPr sz="2400" b="1"/>
            </a:lvl2pPr>
            <a:lvl3pPr marL="0" indent="914400">
              <a:buSzTx/>
              <a:buNone/>
              <a:defRPr sz="2400" b="1"/>
            </a:lvl3pPr>
            <a:lvl4pPr marL="0" indent="1371600">
              <a:buSzTx/>
              <a:buNone/>
              <a:defRPr sz="2400" b="1"/>
            </a:lvl4pPr>
            <a:lvl5pPr marL="0" indent="1828800">
              <a:buSzTx/>
              <a:buNone/>
              <a:defRPr sz="2400" b="1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88" name="Espaço Reservado para Texto 4"/>
          <p:cNvSpPr>
            <a:spLocks noGrp="1"/>
          </p:cNvSpPr>
          <p:nvPr>
            <p:ph type="body" sz="quarter" idx="13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lvl="0">
              <a:defRPr sz="2400" b="1"/>
            </a:pPr>
            <a:r>
              <a:rPr lang="ru-RU"/>
              <a:t>Образец текста</a:t>
            </a:r>
          </a:p>
        </p:txBody>
      </p:sp>
      <p:sp>
        <p:nvSpPr>
          <p:cNvPr id="389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3303261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oment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97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7376902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Em branc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3407830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234644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údo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1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3pPr marL="1219200" indent="-304800"/>
            <a:lvl4pPr marL="1737360" indent="-365760"/>
            <a:lvl5pPr marL="2194560" indent="-365760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13" name="Espaço Reservado para Texto 3"/>
          <p:cNvSpPr>
            <a:spLocks noGrp="1"/>
          </p:cNvSpPr>
          <p:nvPr>
            <p:ph type="body" sz="quarter" idx="13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lvl="0">
              <a:defRPr sz="1600"/>
            </a:pPr>
            <a:r>
              <a:rPr lang="ru-RU"/>
              <a:t>Образец текста</a:t>
            </a:r>
          </a:p>
        </p:txBody>
      </p:sp>
      <p:sp>
        <p:nvSpPr>
          <p:cNvPr id="41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56242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magem com Legend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22" name="Espaço Reservado para Imagem 2"/>
          <p:cNvSpPr>
            <a:spLocks noGrp="1"/>
          </p:cNvSpPr>
          <p:nvPr>
            <p:ph type="pic" sz="half" idx="13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r>
              <a:rPr lang="ru-RU"/>
              <a:t>Вставка рисунка</a:t>
            </a:r>
            <a:endParaRPr/>
          </a:p>
        </p:txBody>
      </p:sp>
      <p:sp>
        <p:nvSpPr>
          <p:cNvPr id="42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 marL="0" indent="457200">
              <a:buSzTx/>
              <a:buNone/>
              <a:defRPr sz="1600"/>
            </a:lvl2pPr>
            <a:lvl3pPr marL="0" indent="914400">
              <a:buSzTx/>
              <a:buNone/>
              <a:defRPr sz="1600"/>
            </a:lvl3pPr>
            <a:lvl4pPr marL="0" indent="1371600">
              <a:buSzTx/>
              <a:buNone/>
              <a:defRPr sz="1600"/>
            </a:lvl4pPr>
            <a:lvl5pPr marL="0" indent="1828800">
              <a:buSzTx/>
              <a:buNone/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2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76713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Text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32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3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067270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exto e Título Vertical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441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44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565421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DEBF63-95F6-40D6-908D-3E08C6B626AC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008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7650A-B98A-44B4-83D0-AEB25ED72A91}" type="datetimeFigureOut">
              <a:rPr lang="en-US" smtClean="0"/>
              <a:t>9/4/22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AC2A89-6230-4436-BAFD-B22A55E4D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0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6676569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67656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31031818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5512953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1A440F4A-C2AF-406D-B420-CCF52F447AC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5504688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11553492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47CEAAF6-CCA9-40F8-8A3D-FAAD92220D1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6020" y="2404234"/>
            <a:ext cx="5330038" cy="1746504"/>
          </a:xfrm>
        </p:spPr>
        <p:txBody>
          <a:bodyPr vert="horz" lIns="0" tIns="45720" rIns="0" bIns="45720" rtlCol="0" anchor="b" anchorCtr="1">
            <a:noAutofit/>
          </a:bodyPr>
          <a:lstStyle>
            <a:lvl1pPr>
              <a:defRPr lang="en-GB" dirty="0">
                <a:solidFill>
                  <a:schemeClr val="bg1"/>
                </a:solidFill>
              </a:defRPr>
            </a:lvl1pPr>
          </a:lstStyle>
          <a:p>
            <a:pPr marL="0" lvl="0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53180" y="4553291"/>
            <a:ext cx="5049510" cy="521208"/>
          </a:xfrm>
        </p:spPr>
        <p:txBody>
          <a:bodyPr vert="horz" lIns="0" tIns="0" rIns="0" bIns="0" rtlCol="0" anchor="t" anchorCtr="1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lang="en-GB" sz="2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</p:spTree>
    <p:extLst>
      <p:ext uri="{BB962C8B-B14F-4D97-AF65-F5344CB8AC3E}">
        <p14:creationId xmlns:p14="http://schemas.microsoft.com/office/powerpoint/2010/main" val="3591047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1">
            <a:extLst>
              <a:ext uri="{FF2B5EF4-FFF2-40B4-BE49-F238E27FC236}">
                <a16:creationId xmlns:a16="http://schemas.microsoft.com/office/drawing/2014/main" id="{AAF32A0B-D38A-4E4A-BD5E-94B67129650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1" cy="6858000"/>
          </a:xfrm>
        </p:spPr>
        <p:txBody>
          <a:bodyPr rtlCol="0" anchor="ctr" anchorCtr="1"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</a:lstStyle>
          <a:p>
            <a:pPr rtl="0"/>
            <a:r>
              <a:rPr lang="ru-RU" noProof="0"/>
              <a:t>Добавить изображение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CD3B46-48AB-439D-A981-D3596F977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0288" y="2313432"/>
            <a:ext cx="6592824" cy="285273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000" dirty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2728D712-0D13-4ECD-9BEB-B8EE651FF6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0288" y="5193792"/>
            <a:ext cx="6592824" cy="97840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7143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95853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 объект_2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36125" y="0"/>
            <a:ext cx="5355875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386558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8346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68915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906451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645309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/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8" name="Номер слайда 7">
            <a:extLst>
              <a:ext uri="{FF2B5EF4-FFF2-40B4-BE49-F238E27FC236}">
                <a16:creationId xmlns:a16="http://schemas.microsoft.com/office/drawing/2014/main" id="{8728750D-82C7-4A8D-A7C7-554934667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5083964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 объект_3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4" name="Текст 12">
            <a:extLst>
              <a:ext uri="{FF2B5EF4-FFF2-40B4-BE49-F238E27FC236}">
                <a16:creationId xmlns:a16="http://schemas.microsoft.com/office/drawing/2014/main" id="{C7F0E85E-786D-44FC-A9C8-8853277D7C3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888842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47700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562100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7" name="Объект 15">
            <a:extLst>
              <a:ext uri="{FF2B5EF4-FFF2-40B4-BE49-F238E27FC236}">
                <a16:creationId xmlns:a16="http://schemas.microsoft.com/office/drawing/2014/main" id="{6DF8CB66-232E-4CE3-96FC-CE37C74994E1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803242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Текст 12">
            <a:extLst>
              <a:ext uri="{FF2B5EF4-FFF2-40B4-BE49-F238E27FC236}">
                <a16:creationId xmlns:a16="http://schemas.microsoft.com/office/drawing/2014/main" id="{DEF523FD-B1FC-40A7-93AA-389CB38E17C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129985" y="2717803"/>
            <a:ext cx="2377440" cy="3368675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:a16="http://schemas.microsoft.com/office/drawing/2014/main" id="{B60C8CC8-C869-4395-B389-D76DF4A56AA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44385" y="1981200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Номер слайда 7">
            <a:extLst>
              <a:ext uri="{FF2B5EF4-FFF2-40B4-BE49-F238E27FC236}">
                <a16:creationId xmlns:a16="http://schemas.microsoft.com/office/drawing/2014/main" id="{E10AF5F6-7B7D-4CE6-A1D0-2F46804D3C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690666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 объект_2 (вертикальный 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 dirty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09750" y="1847927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2304413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1" name="Текст 12">
            <a:extLst>
              <a:ext uri="{FF2B5EF4-FFF2-40B4-BE49-F238E27FC236}">
                <a16:creationId xmlns:a16="http://schemas.microsoft.com/office/drawing/2014/main" id="{C3BB8EAB-4266-4938-A8CB-6D18C93801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9750" y="4048520"/>
            <a:ext cx="7315200" cy="146161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12" name="Объект 15">
            <a:extLst>
              <a:ext uri="{FF2B5EF4-FFF2-40B4-BE49-F238E27FC236}">
                <a16:creationId xmlns:a16="http://schemas.microsoft.com/office/drawing/2014/main" id="{716D363C-A0A5-4FB1-8CC2-850C0CD9F4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47700" y="4505006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15" name="Номер слайда 7">
            <a:extLst>
              <a:ext uri="{FF2B5EF4-FFF2-40B4-BE49-F238E27FC236}">
                <a16:creationId xmlns:a16="http://schemas.microsoft.com/office/drawing/2014/main" id="{AAF4A39B-C3C3-4691-BB94-371047ADD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63843406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 объект_1 (столбец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2438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2062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bg1">
                    <a:lumMod val="95000"/>
                  </a:schemeClr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100F546D-5491-4A19-9725-5C920C5738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509783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62100" y="1733627"/>
            <a:ext cx="8534400" cy="4248073"/>
          </a:xfrm>
        </p:spPr>
        <p:txBody>
          <a:bodyPr vert="horz" wrap="square" lIns="0" tIns="45720" rIns="0" bIns="45720" rtlCol="0" anchor="t">
            <a:noAutofit/>
          </a:bodyPr>
          <a:lstStyle>
            <a:lvl1pPr>
              <a:defRPr lang="en-US" sz="14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lvl="0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:a16="http://schemas.microsoft.com/office/drawing/2014/main" id="{C1ABB07C-6957-412E-9A87-72242AA3EE85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7700" y="1733627"/>
            <a:ext cx="548640" cy="548640"/>
          </a:xfrm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C1958-0DCB-4970-ADE3-E64DAAFC501D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E71A8D8-5A28-4968-9E80-110E9CB88F92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4" name="Овал 13">
              <a:extLst>
                <a:ext uri="{FF2B5EF4-FFF2-40B4-BE49-F238E27FC236}">
                  <a16:creationId xmlns:a16="http://schemas.microsoft.com/office/drawing/2014/main" id="{7239C02C-1FAD-4E73-AB32-5A30A946A44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FF40D550-A563-4E50-AEE9-6D9D19499F9F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88100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4418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важных_изображения (текст 0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D935D313-376E-4CA0-9732-D0CACCC07F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64300" y="0"/>
            <a:ext cx="5727700" cy="6858000"/>
          </a:xfrm>
          <a:custGeom>
            <a:avLst/>
            <a:gdLst>
              <a:gd name="connsiteX0" fmla="*/ 1708150 w 5727700"/>
              <a:gd name="connsiteY0" fmla="*/ 0 h 6858000"/>
              <a:gd name="connsiteX1" fmla="*/ 5727700 w 5727700"/>
              <a:gd name="connsiteY1" fmla="*/ 0 h 6858000"/>
              <a:gd name="connsiteX2" fmla="*/ 5727700 w 5727700"/>
              <a:gd name="connsiteY2" fmla="*/ 6858000 h 6858000"/>
              <a:gd name="connsiteX3" fmla="*/ 0 w 5727700"/>
              <a:gd name="connsiteY3" fmla="*/ 6858000 h 6858000"/>
              <a:gd name="connsiteX4" fmla="*/ 0 w 5727700"/>
              <a:gd name="connsiteY4" fmla="*/ 68326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27700" h="6858000">
                <a:moveTo>
                  <a:pt x="1708150" y="0"/>
                </a:moveTo>
                <a:lnTo>
                  <a:pt x="5727700" y="0"/>
                </a:lnTo>
                <a:lnTo>
                  <a:pt x="5727700" y="6858000"/>
                </a:lnTo>
                <a:lnTo>
                  <a:pt x="0" y="6858000"/>
                </a:lnTo>
                <a:lnTo>
                  <a:pt x="0" y="6832600"/>
                </a:lnTo>
                <a:close/>
              </a:path>
            </a:pathLst>
          </a:custGeom>
        </p:spPr>
        <p:txBody>
          <a:bodyPr vert="horz" wrap="square" lIns="91440" tIns="45720" rIns="91440" bIns="45720" rtlCol="0" anchor="ctr" anchorCtr="1">
            <a:noAutofit/>
          </a:bodyPr>
          <a:lstStyle>
            <a:lvl1pPr marL="0" indent="0">
              <a:buNone/>
              <a:defRPr lang="en-GB" sz="1800"/>
            </a:lvl1pPr>
          </a:lstStyle>
          <a:p>
            <a:pPr marL="228600" lvl="0" indent="-228600" algn="ctr" rtl="0"/>
            <a:r>
              <a:rPr lang="ru-RU" noProof="0"/>
              <a:t>Добавить изображение</a:t>
            </a:r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83A2DEF1-03FF-475D-994A-6FC6FB1414F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8087304" cy="6858000"/>
          </a:xfrm>
          <a:custGeom>
            <a:avLst/>
            <a:gdLst>
              <a:gd name="connsiteX0" fmla="*/ 0 w 8087304"/>
              <a:gd name="connsiteY0" fmla="*/ 0 h 6858000"/>
              <a:gd name="connsiteX1" fmla="*/ 8087304 w 8087304"/>
              <a:gd name="connsiteY1" fmla="*/ 0 h 6858000"/>
              <a:gd name="connsiteX2" fmla="*/ 8087304 w 8087304"/>
              <a:gd name="connsiteY2" fmla="*/ 7620 h 6858000"/>
              <a:gd name="connsiteX3" fmla="*/ 6368365 w 8087304"/>
              <a:gd name="connsiteY3" fmla="*/ 6858000 h 6858000"/>
              <a:gd name="connsiteX4" fmla="*/ 0 w 8087304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87304" h="6858000">
                <a:moveTo>
                  <a:pt x="0" y="0"/>
                </a:moveTo>
                <a:lnTo>
                  <a:pt x="8087304" y="0"/>
                </a:lnTo>
                <a:lnTo>
                  <a:pt x="8087304" y="7620"/>
                </a:lnTo>
                <a:lnTo>
                  <a:pt x="6368365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 anchor="ctr" anchorCtr="1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285750" marR="0" lvl="0" indent="-2857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3" name="Текст 12">
            <a:extLst>
              <a:ext uri="{FF2B5EF4-FFF2-40B4-BE49-F238E27FC236}">
                <a16:creationId xmlns:a16="http://schemas.microsoft.com/office/drawing/2014/main" id="{B48BA177-B717-42B2-884C-04576C20342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5586" y="5047107"/>
            <a:ext cx="5005614" cy="1005840"/>
          </a:xfrm>
        </p:spPr>
        <p:txBody>
          <a:bodyPr vert="horz" wrap="square" lIns="0" tIns="45720" rIns="0" bIns="45720" rtlCol="0" anchor="t">
            <a:noAutofit/>
          </a:bodyPr>
          <a:lstStyle>
            <a:lvl1pPr marL="0" indent="0">
              <a:buNone/>
              <a:defRPr lang="en-US" sz="16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57150" lvl="0" indent="-285750" rtl="0">
              <a:lnSpc>
                <a:spcPct val="100000"/>
              </a:lnSpc>
              <a:spcBef>
                <a:spcPct val="0"/>
              </a:spcBef>
            </a:pPr>
            <a:r>
              <a:rPr lang="ru-RU" noProof="0"/>
              <a:t>Образец текста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586" y="4081468"/>
            <a:ext cx="5005614" cy="822960"/>
          </a:xfrm>
        </p:spPr>
        <p:txBody>
          <a:bodyPr vert="horz" wrap="square" lIns="0" tIns="45720" rIns="91440" bIns="45720" rtlCol="0" anchor="t">
            <a:noAutofit/>
          </a:bodyPr>
          <a:lstStyle>
            <a:lvl1pPr marL="0" indent="0">
              <a:buFont typeface="Arial" panose="020B0604020202020204" pitchFamily="34" charset="0"/>
              <a:buNone/>
              <a:defRPr lang="en-GB" sz="2400" dirty="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marL="0"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sp>
        <p:nvSpPr>
          <p:cNvPr id="20" name="Номер слайда 7">
            <a:extLst>
              <a:ext uri="{FF2B5EF4-FFF2-40B4-BE49-F238E27FC236}">
                <a16:creationId xmlns:a16="http://schemas.microsoft.com/office/drawing/2014/main" id="{1CEA3362-50AD-4D98-92C4-DA1D8C857A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641913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F3686C7-DF83-47D9-A485-35F4F1D36A69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790B36CF-9391-49E9-B599-8B724B6EF267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468CE156-5D60-42B0-A4F9-33FA85537807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5" name="Номер слайда 7">
            <a:extLst>
              <a:ext uri="{FF2B5EF4-FFF2-40B4-BE49-F238E27FC236}">
                <a16:creationId xmlns:a16="http://schemas.microsoft.com/office/drawing/2014/main" id="{9E4521A1-4C9D-4795-B551-D151E8856A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bg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13946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цов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A46D6285-06A8-4297-915D-0A280359C2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12192000" cy="6858000"/>
          </a:xfrm>
        </p:spPr>
        <p:txBody>
          <a:bodyPr vert="horz" lIns="91440" tIns="45720" rIns="91440" bIns="45720" rtlCol="0" anchor="ctr" anchorCtr="1">
            <a:normAutofit/>
          </a:bodyPr>
          <a:lstStyle>
            <a:lvl1pPr>
              <a:defRPr lang="en-GB" sz="2400">
                <a:solidFill>
                  <a:schemeClr val="tx1"/>
                </a:solidFill>
              </a:defRPr>
            </a:lvl1pPr>
          </a:lstStyle>
          <a:p>
            <a:pPr marL="0" lvl="0" indent="0" rtl="0">
              <a:buNone/>
            </a:pPr>
            <a:r>
              <a:rPr lang="ru-RU" noProof="0"/>
              <a:t>Добавить изображение</a:t>
            </a: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A75C086E-F523-4C77-938F-0DB6203DBC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1080" y="2139696"/>
            <a:ext cx="5578995" cy="879928"/>
          </a:xfrm>
        </p:spPr>
        <p:txBody>
          <a:bodyPr vert="horz" lIns="91440" tIns="45720" rIns="91440" bIns="45720" rtlCol="0" anchor="ctr" anchorCtr="0">
            <a:noAutofit/>
          </a:bodyPr>
          <a:lstStyle>
            <a:lvl1pPr algn="l">
              <a:defRPr lang="en-GB" b="0" dirty="0">
                <a:solidFill>
                  <a:schemeClr val="bg1"/>
                </a:solidFill>
              </a:defRPr>
            </a:lvl1pPr>
          </a:lstStyle>
          <a:p>
            <a:pPr marL="0" lvl="0" algn="ctr" rtl="0"/>
            <a:r>
              <a:rPr lang="ru-RU" noProof="0" dirty="0"/>
              <a:t>ЗАГОЛОВОК</a:t>
            </a:r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B293AB9F-7C1D-4A06-9F42-4FD67BF27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359075" y="3653097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Имя</a:t>
            </a:r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224AF9FB-5C6E-4050-AE8D-3B218C0F1DA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359075" y="4392151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Телефон</a:t>
            </a:r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68A48B85-2E0B-42B6-AB4A-1302D3C828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359075" y="5131205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Эл. почта</a:t>
            </a:r>
          </a:p>
        </p:txBody>
      </p:sp>
      <p:sp>
        <p:nvSpPr>
          <p:cNvPr id="20" name="Текст 4">
            <a:extLst>
              <a:ext uri="{FF2B5EF4-FFF2-40B4-BE49-F238E27FC236}">
                <a16:creationId xmlns:a16="http://schemas.microsoft.com/office/drawing/2014/main" id="{9244D33F-3A47-4DE3-8198-7AC5316E31E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59075" y="5870258"/>
            <a:ext cx="3695206" cy="276999"/>
          </a:xfrm>
        </p:spPr>
        <p:txBody>
          <a:bodyPr lIns="0" rtlCol="0" anchor="ctr">
            <a:noAutofit/>
          </a:bodyPr>
          <a:lstStyle>
            <a:lvl1pPr marL="0" indent="0">
              <a:lnSpc>
                <a:spcPct val="100000"/>
              </a:lnSpc>
              <a:buNone/>
              <a:defRPr sz="1800" spc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 dirty="0"/>
              <a:t>Веб-сайт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20C8B-2E18-4D91-A806-6C7C3940B00F}"/>
              </a:ext>
            </a:extLst>
          </p:cNvPr>
          <p:cNvSpPr>
            <a:spLocks noGrp="1" noChangeAspect="1"/>
          </p:cNvSpPr>
          <p:nvPr>
            <p:ph sz="quarter" idx="19" hasCustomPrompt="1"/>
          </p:nvPr>
        </p:nvSpPr>
        <p:spPr>
          <a:xfrm>
            <a:off x="691080" y="4295744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D1C5933-D103-4989-B652-C7B692341BC3}"/>
              </a:ext>
            </a:extLst>
          </p:cNvPr>
          <p:cNvSpPr>
            <a:spLocks noGrp="1" noChangeAspect="1"/>
          </p:cNvSpPr>
          <p:nvPr>
            <p:ph sz="quarter" idx="20" hasCustomPrompt="1"/>
          </p:nvPr>
        </p:nvSpPr>
        <p:spPr>
          <a:xfrm>
            <a:off x="691080" y="5034798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A80EBF65-A9A1-4724-B962-DB9B79A924AA}"/>
              </a:ext>
            </a:extLst>
          </p:cNvPr>
          <p:cNvSpPr>
            <a:spLocks noGrp="1" noChangeAspect="1"/>
          </p:cNvSpPr>
          <p:nvPr>
            <p:ph sz="quarter" idx="21" hasCustomPrompt="1"/>
          </p:nvPr>
        </p:nvSpPr>
        <p:spPr>
          <a:xfrm>
            <a:off x="691080" y="5773851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06251342-E6E3-4C57-A0A9-C7BB3DCAE115}"/>
              </a:ext>
            </a:extLst>
          </p:cNvPr>
          <p:cNvSpPr>
            <a:spLocks noGrp="1" noChangeAspect="1"/>
          </p:cNvSpPr>
          <p:nvPr>
            <p:ph sz="quarter" idx="22" hasCustomPrompt="1"/>
          </p:nvPr>
        </p:nvSpPr>
        <p:spPr>
          <a:xfrm>
            <a:off x="691080" y="3556690"/>
            <a:ext cx="469813" cy="469812"/>
          </a:xfrm>
          <a:prstGeom prst="ellipse">
            <a:avLst/>
          </a:prstGeom>
          <a:noFill/>
          <a:ln>
            <a:noFill/>
          </a:ln>
        </p:spPr>
        <p:txBody>
          <a:bodyPr lIns="0" tIns="0" rIns="0" bIns="0" rtlCol="0" anchor="ctr">
            <a:noAutofit/>
          </a:bodyPr>
          <a:lstStyle>
            <a:lvl1pPr marL="0" indent="0" algn="ctr">
              <a:buNone/>
              <a:defRPr sz="1050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Значок</a:t>
            </a:r>
          </a:p>
        </p:txBody>
      </p:sp>
    </p:spTree>
    <p:extLst>
      <p:ext uri="{BB962C8B-B14F-4D97-AF65-F5344CB8AC3E}">
        <p14:creationId xmlns:p14="http://schemas.microsoft.com/office/powerpoint/2010/main" val="40978472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13" name="Полилиния: Фигура 12">
            <a:extLst>
              <a:ext uri="{FF2B5EF4-FFF2-40B4-BE49-F238E27FC236}">
                <a16:creationId xmlns:a16="http://schemas.microsoft.com/office/drawing/2014/main" id="{5BE10AC4-CBFC-4ECF-92D5-9CE1874F58D7}"/>
              </a:ext>
            </a:extLst>
          </p:cNvPr>
          <p:cNvSpPr/>
          <p:nvPr userDrawn="1"/>
        </p:nvSpPr>
        <p:spPr>
          <a:xfrm>
            <a:off x="0" y="0"/>
            <a:ext cx="8568965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3829167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408743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олилиния: Фигура 9">
            <a:extLst>
              <a:ext uri="{FF2B5EF4-FFF2-40B4-BE49-F238E27FC236}">
                <a16:creationId xmlns:a16="http://schemas.microsoft.com/office/drawing/2014/main" id="{B305EBB3-0F16-4B63-82ED-191AB224B8E2}"/>
              </a:ext>
            </a:extLst>
          </p:cNvPr>
          <p:cNvSpPr/>
          <p:nvPr userDrawn="1"/>
        </p:nvSpPr>
        <p:spPr>
          <a:xfrm>
            <a:off x="4334810" y="0"/>
            <a:ext cx="3522381" cy="6858000"/>
          </a:xfrm>
          <a:custGeom>
            <a:avLst/>
            <a:gdLst>
              <a:gd name="connsiteX0" fmla="*/ 0 w 3522381"/>
              <a:gd name="connsiteY0" fmla="*/ 0 h 6858000"/>
              <a:gd name="connsiteX1" fmla="*/ 3522381 w 3522381"/>
              <a:gd name="connsiteY1" fmla="*/ 0 h 6858000"/>
              <a:gd name="connsiteX2" fmla="*/ 51547 w 3522381"/>
              <a:gd name="connsiteY2" fmla="*/ 6858000 h 6858000"/>
              <a:gd name="connsiteX3" fmla="*/ 0 w 352238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2381" h="6858000">
                <a:moveTo>
                  <a:pt x="0" y="0"/>
                </a:moveTo>
                <a:lnTo>
                  <a:pt x="3522381" y="0"/>
                </a:lnTo>
                <a:lnTo>
                  <a:pt x="5154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744DE2-A455-46F2-BE15-959050C87CE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74144" y="1291772"/>
            <a:ext cx="4379976" cy="3611880"/>
          </a:xfrm>
        </p:spPr>
        <p:txBody>
          <a:bodyPr vert="horz" lIns="91440" tIns="45720" rIns="91440" bIns="45720" rtlCol="0" anchor="b" anchorCtr="1">
            <a:noAutofit/>
          </a:bodyPr>
          <a:lstStyle>
            <a:lvl1pPr>
              <a:defRPr lang="en-GB" dirty="0"/>
            </a:lvl1pPr>
          </a:lstStyle>
          <a:p>
            <a:pPr marL="0" lvl="0" algn="ctr" rtl="0"/>
            <a:r>
              <a:rPr lang="ru-RU" noProof="0"/>
              <a:t>ЗАГОЛОВОК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9DE4F3-CE8F-41A0-BFDE-76D0DF1DF43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89079" y="5392401"/>
            <a:ext cx="4178808" cy="521208"/>
          </a:xfrm>
        </p:spPr>
        <p:txBody>
          <a:bodyPr vert="horz" lIns="91440" tIns="45720" rIns="91440" bIns="45720" rtlCol="0" anchor="t">
            <a:noAutofit/>
          </a:bodyPr>
          <a:lstStyle>
            <a:lvl1pPr marL="0" indent="0" algn="ctr">
              <a:buNone/>
              <a:defRPr lang="en-US" sz="1800" dirty="0">
                <a:solidFill>
                  <a:srgbClr val="B2606E"/>
                </a:solidFill>
              </a:defRPr>
            </a:lvl1pPr>
          </a:lstStyle>
          <a:p>
            <a:pPr lvl="0" rtl="0"/>
            <a:r>
              <a:rPr lang="ru-RU" noProof="0"/>
              <a:t>Подзаголовок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EFDB39AB-B644-434A-9D55-AF3455D468E5}"/>
              </a:ext>
            </a:extLst>
          </p:cNvPr>
          <p:cNvGrpSpPr/>
          <p:nvPr userDrawn="1"/>
        </p:nvGrpSpPr>
        <p:grpSpPr>
          <a:xfrm>
            <a:off x="9140346" y="5054600"/>
            <a:ext cx="676275" cy="114300"/>
            <a:chOff x="9330846" y="5054600"/>
            <a:chExt cx="676275" cy="114300"/>
          </a:xfrm>
        </p:grpSpPr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BF14E129-1970-4994-89E5-F7A67128AFE3}"/>
                </a:ext>
              </a:extLst>
            </p:cNvPr>
            <p:cNvSpPr/>
            <p:nvPr/>
          </p:nvSpPr>
          <p:spPr>
            <a:xfrm>
              <a:off x="933084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593336FA-97B2-4528-88E8-5FF97F86E216}"/>
                </a:ext>
              </a:extLst>
            </p:cNvPr>
            <p:cNvSpPr/>
            <p:nvPr/>
          </p:nvSpPr>
          <p:spPr>
            <a:xfrm>
              <a:off x="951817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A73C166-FCDF-40AE-8B0D-69C7E2C8573E}"/>
                </a:ext>
              </a:extLst>
            </p:cNvPr>
            <p:cNvSpPr/>
            <p:nvPr/>
          </p:nvSpPr>
          <p:spPr>
            <a:xfrm>
              <a:off x="9705496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EF418119-E3DD-44B0-A4AF-F8A98EC5863B}"/>
                </a:ext>
              </a:extLst>
            </p:cNvPr>
            <p:cNvSpPr/>
            <p:nvPr/>
          </p:nvSpPr>
          <p:spPr>
            <a:xfrm>
              <a:off x="9892821" y="5054600"/>
              <a:ext cx="114300" cy="1143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</p:spTree>
    <p:extLst>
      <p:ext uri="{BB962C8B-B14F-4D97-AF65-F5344CB8AC3E}">
        <p14:creationId xmlns:p14="http://schemas.microsoft.com/office/powerpoint/2010/main" val="113326221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C7BBA6D3-FEB9-412B-8FBB-095FC3A60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186" y="1825625"/>
            <a:ext cx="10815864" cy="4351338"/>
          </a:xfrm>
        </p:spPr>
        <p:txBody>
          <a:bodyPr rtlCol="0"/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62001909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Объект 2">
            <a:extLst>
              <a:ext uri="{FF2B5EF4-FFF2-40B4-BE49-F238E27FC236}">
                <a16:creationId xmlns:a16="http://schemas.microsoft.com/office/drawing/2014/main" id="{64A4F74B-B2CD-407C-865A-037EDFAC9D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3186" y="1825625"/>
            <a:ext cx="5386614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0" name="Объект 3">
            <a:extLst>
              <a:ext uri="{FF2B5EF4-FFF2-40B4-BE49-F238E27FC236}">
                <a16:creationId xmlns:a16="http://schemas.microsoft.com/office/drawing/2014/main" id="{A2548E2E-973A-4D52-ACB9-BF564F407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27685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7254035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558FCDE-8F3F-4E83-B550-DF944B424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186" y="557439"/>
            <a:ext cx="10815864" cy="830997"/>
          </a:xfrm>
        </p:spPr>
        <p:txBody>
          <a:bodyPr vert="horz" wrap="square" lIns="0" tIns="45720" rIns="91440" bIns="45720" rtlCol="0" anchor="t">
            <a:noAutofit/>
          </a:bodyPr>
          <a:lstStyle>
            <a:lvl1pPr>
              <a:defRPr lang="en-GB" sz="2400">
                <a:solidFill>
                  <a:schemeClr val="tx1"/>
                </a:solidFill>
                <a:latin typeface="Corbel" panose="020B0503020204020204" pitchFamily="34" charset="0"/>
              </a:defRPr>
            </a:lvl1pPr>
          </a:lstStyle>
          <a:p>
            <a:pPr lvl="0" rtl="0">
              <a:lnSpc>
                <a:spcPct val="100000"/>
              </a:lnSpc>
            </a:pPr>
            <a:r>
              <a:rPr lang="ru-RU" noProof="0"/>
              <a:t>Образец заголовка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2">
            <a:extLst>
              <a:ext uri="{FF2B5EF4-FFF2-40B4-BE49-F238E27FC236}">
                <a16:creationId xmlns:a16="http://schemas.microsoft.com/office/drawing/2014/main" id="{10CD1AD0-C8B7-4785-A47D-D822CF4F2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3186" y="1681163"/>
            <a:ext cx="5332147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Текст 4">
            <a:extLst>
              <a:ext uri="{FF2B5EF4-FFF2-40B4-BE49-F238E27FC236}">
                <a16:creationId xmlns:a16="http://schemas.microsoft.com/office/drawing/2014/main" id="{90A1BBCF-EEF1-4C9A-BA10-9657A7956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27685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Объект 3">
            <a:extLst>
              <a:ext uri="{FF2B5EF4-FFF2-40B4-BE49-F238E27FC236}">
                <a16:creationId xmlns:a16="http://schemas.microsoft.com/office/drawing/2014/main" id="{79F8415A-57A2-4D5C-97B0-E78499CC7C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186" y="2505075"/>
            <a:ext cx="5332147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2" name="Объект 5">
            <a:extLst>
              <a:ext uri="{FF2B5EF4-FFF2-40B4-BE49-F238E27FC236}">
                <a16:creationId xmlns:a16="http://schemas.microsoft.com/office/drawing/2014/main" id="{37A31490-A10D-455A-B515-E26064D0E1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276850" cy="368458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37246882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Текст 3">
            <a:extLst>
              <a:ext uri="{FF2B5EF4-FFF2-40B4-BE49-F238E27FC236}">
                <a16:creationId xmlns:a16="http://schemas.microsoft.com/office/drawing/2014/main" id="{9F5DF135-B773-4FF0-A198-6877681591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0" name="Объект 2">
            <a:extLst>
              <a:ext uri="{FF2B5EF4-FFF2-40B4-BE49-F238E27FC236}">
                <a16:creationId xmlns:a16="http://schemas.microsoft.com/office/drawing/2014/main" id="{4D4BA48E-457A-42FA-BC00-3AE386B38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265862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11" name="Заголовок 1">
            <a:extLst>
              <a:ext uri="{FF2B5EF4-FFF2-40B4-BE49-F238E27FC236}">
                <a16:creationId xmlns:a16="http://schemas.microsoft.com/office/drawing/2014/main" id="{43DF8AE6-3466-400C-B6F1-335DF4DED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392096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859AE304-DA92-45D8-B258-61BEA6C99C0E}"/>
              </a:ext>
            </a:extLst>
          </p:cNvPr>
          <p:cNvGrpSpPr/>
          <p:nvPr userDrawn="1"/>
        </p:nvGrpSpPr>
        <p:grpSpPr>
          <a:xfrm>
            <a:off x="0" y="6086479"/>
            <a:ext cx="12192000" cy="600974"/>
            <a:chOff x="0" y="6086479"/>
            <a:chExt cx="12192000" cy="600974"/>
          </a:xfrm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6BF91D02-B4A9-4013-94B6-079A8D06DE11}"/>
                </a:ext>
              </a:extLst>
            </p:cNvPr>
            <p:cNvSpPr/>
            <p:nvPr/>
          </p:nvSpPr>
          <p:spPr>
            <a:xfrm>
              <a:off x="0" y="6355760"/>
              <a:ext cx="12192000" cy="914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74DAC864-782A-48D4-8E15-9B35C60421BB}"/>
                </a:ext>
              </a:extLst>
            </p:cNvPr>
            <p:cNvSpPr/>
            <p:nvPr/>
          </p:nvSpPr>
          <p:spPr>
            <a:xfrm>
              <a:off x="11091210" y="6086479"/>
              <a:ext cx="600974" cy="600974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/>
            </a:p>
          </p:txBody>
        </p:sp>
      </p:grp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3B7B0E2-E4FA-4B45-89A6-98E4C4DC1D24}"/>
              </a:ext>
            </a:extLst>
          </p:cNvPr>
          <p:cNvSpPr txBox="1">
            <a:spLocks/>
          </p:cNvSpPr>
          <p:nvPr userDrawn="1"/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fld id="{247A4EEE-49CE-4F6C-BF32-B7FCC5EBBF45}" type="slidenum">
              <a:rPr lang="ru-RU" sz="1200" noProof="0" smtClean="0">
                <a:solidFill>
                  <a:schemeClr val="bg1"/>
                </a:solidFill>
              </a:rPr>
              <a:pPr algn="ctr"/>
              <a:t>‹#›</a:t>
            </a:fld>
            <a:endParaRPr lang="ru-RU" sz="1200" noProof="0">
              <a:solidFill>
                <a:schemeClr val="bg1"/>
              </a:solidFill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3EA16B2-FFAE-4A6E-977D-191BC1DB5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436B2E80-B2B9-4309-8C9B-11D0B83C43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11" name="Рисунок 2">
            <a:extLst>
              <a:ext uri="{FF2B5EF4-FFF2-40B4-BE49-F238E27FC236}">
                <a16:creationId xmlns:a16="http://schemas.microsoft.com/office/drawing/2014/main" id="{03DB89DF-F372-4E54-9DFD-D53E42A2B8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Вставка рисунка</a:t>
            </a:r>
          </a:p>
        </p:txBody>
      </p:sp>
    </p:spTree>
    <p:extLst>
      <p:ext uri="{BB962C8B-B14F-4D97-AF65-F5344CB8AC3E}">
        <p14:creationId xmlns:p14="http://schemas.microsoft.com/office/powerpoint/2010/main" val="283512886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4905529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963562" y="285789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963562" y="4905542"/>
            <a:ext cx="9144001" cy="717046"/>
          </a:xfrm>
          <a:prstGeom prst="rect">
            <a:avLst/>
          </a:prstGeom>
        </p:spPr>
        <p:txBody>
          <a:bodyPr anchor="ctr"/>
          <a:lstStyle>
            <a:lvl1pPr algn="ctr"/>
            <a:lvl2pPr marL="0" indent="457200" algn="ctr">
              <a:buSzTx/>
              <a:buNone/>
            </a:lvl2pPr>
            <a:lvl3pPr marL="0" indent="914400" algn="ctr">
              <a:buSzTx/>
              <a:buNone/>
            </a:lvl3pPr>
            <a:lvl4pPr marL="0" indent="1371600" algn="ctr">
              <a:buSzTx/>
              <a:buNone/>
            </a:lvl4pPr>
            <a:lvl5pPr marL="0" indent="1828800" algn="ctr">
              <a:buSzTx/>
              <a:buNone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462154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237064" y="365125"/>
            <a:ext cx="6809362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237064" y="1825625"/>
            <a:ext cx="6809362" cy="4351338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195455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898842" y="365125"/>
            <a:ext cx="8454957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5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2898842" y="1825625"/>
            <a:ext cx="8454957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5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422198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2614457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276745" y="365125"/>
            <a:ext cx="390947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6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6276745" y="1825625"/>
            <a:ext cx="3909474" cy="4168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744454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7602" y="365125"/>
            <a:ext cx="470567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7602" y="1825624"/>
            <a:ext cx="4705676" cy="46335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74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4812" y="5043513"/>
            <a:ext cx="1719131" cy="1719131"/>
          </a:xfrm>
          <a:prstGeom prst="rect">
            <a:avLst/>
          </a:prstGeom>
          <a:ln w="12700">
            <a:miter lim="400000"/>
          </a:ln>
        </p:spPr>
      </p:pic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9250697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04949" y="365125"/>
            <a:ext cx="637467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04949" y="1825625"/>
            <a:ext cx="6374676" cy="462742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85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77341" y="5267180"/>
            <a:ext cx="1539359" cy="1539360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163516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858807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645984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551713" y="495755"/>
            <a:ext cx="4634506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27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551713" y="1956255"/>
            <a:ext cx="4634506" cy="441842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2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49001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6136" y="2475827"/>
            <a:ext cx="6374861" cy="1914628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3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185163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403139" y="365125"/>
            <a:ext cx="4980564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4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403139" y="1825624"/>
            <a:ext cx="4980564" cy="46335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4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9841386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15935" y="365125"/>
            <a:ext cx="5798105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5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515935" y="1825625"/>
            <a:ext cx="5798105" cy="436116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5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22130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708131" y="4626040"/>
            <a:ext cx="9144001" cy="1969312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5365228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65761" y="365125"/>
            <a:ext cx="722376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06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65761" y="1825625"/>
            <a:ext cx="7223760" cy="4209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pic>
        <p:nvPicPr>
          <p:cNvPr id="107" name="adventist-symbol-tm--white.pdf" descr="adventist-symbol-tm--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6441" y="5191464"/>
            <a:ext cx="1617835" cy="1617836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7717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378453" y="365125"/>
            <a:ext cx="487659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7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378453" y="1825624"/>
            <a:ext cx="4876592" cy="457517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7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3253388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6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341224" y="365125"/>
            <a:ext cx="5917474" cy="1325563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8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4341224" y="1825625"/>
            <a:ext cx="5917474" cy="4361166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rgbClr val="FFFFFF"/>
                </a:solidFill>
              </a:defRPr>
            </a:lvl1pPr>
            <a:lvl2pPr algn="r">
              <a:defRPr>
                <a:solidFill>
                  <a:srgbClr val="FFFFFF"/>
                </a:solidFill>
              </a:defRPr>
            </a:lvl2pPr>
            <a:lvl3pPr algn="r">
              <a:defRPr>
                <a:solidFill>
                  <a:srgbClr val="FFFFFF"/>
                </a:solidFill>
              </a:defRPr>
            </a:lvl3pPr>
            <a:lvl4pPr algn="r">
              <a:defRPr>
                <a:solidFill>
                  <a:srgbClr val="FFFFFF"/>
                </a:solidFill>
              </a:defRPr>
            </a:lvl4pPr>
            <a:lvl5pPr algn="r"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8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7123918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540222"/>
            <a:ext cx="6613188" cy="1950059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9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3249036"/>
            <a:ext cx="10515600" cy="292792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9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042709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128407" y="948785"/>
            <a:ext cx="8300728" cy="1325564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0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1128407" y="2451370"/>
            <a:ext cx="8300728" cy="34241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0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597785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245388" y="365125"/>
            <a:ext cx="4610912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1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245388" y="1825625"/>
            <a:ext cx="4610912" cy="473081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1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736973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Duas Partes d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09518" y="1844829"/>
            <a:ext cx="4586948" cy="435133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25" name="Espaço Reservado para Texto 2"/>
          <p:cNvSpPr>
            <a:spLocks noGrp="1"/>
          </p:cNvSpPr>
          <p:nvPr>
            <p:ph type="body" sz="quarter" idx="13"/>
          </p:nvPr>
        </p:nvSpPr>
        <p:spPr>
          <a:xfrm>
            <a:off x="309517" y="373625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6" name="Espaço Reservado para Texto 4"/>
          <p:cNvSpPr>
            <a:spLocks noGrp="1"/>
          </p:cNvSpPr>
          <p:nvPr>
            <p:ph type="body" sz="quarter" idx="14"/>
          </p:nvPr>
        </p:nvSpPr>
        <p:spPr>
          <a:xfrm>
            <a:off x="5609104" y="373626"/>
            <a:ext cx="4586949" cy="1133885"/>
          </a:xfrm>
          <a:prstGeom prst="rect">
            <a:avLst/>
          </a:prstGeom>
        </p:spPr>
        <p:txBody>
          <a:bodyPr anchor="b"/>
          <a:lstStyle/>
          <a:p>
            <a:pPr lvl="0">
              <a:defRPr sz="3600" b="1"/>
            </a:pPr>
            <a:r>
              <a:rPr lang="ru-RU"/>
              <a:t>Образец текста</a:t>
            </a:r>
          </a:p>
        </p:txBody>
      </p:sp>
      <p:sp>
        <p:nvSpPr>
          <p:cNvPr id="2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840876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3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5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88257" y="2585277"/>
            <a:ext cx="9144001" cy="2387601"/>
          </a:xfrm>
          <a:prstGeom prst="rect">
            <a:avLst/>
          </a:prstGeom>
        </p:spPr>
        <p:txBody>
          <a:bodyPr/>
          <a:lstStyle>
            <a:lvl1pPr algn="ctr">
              <a:defRPr sz="6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3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92959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94072" y="365125"/>
            <a:ext cx="9662653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4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94072" y="1825625"/>
            <a:ext cx="9662653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4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95407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454742" y="365125"/>
            <a:ext cx="961349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5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454742" y="1825625"/>
            <a:ext cx="961349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5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988853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15265" y="365125"/>
            <a:ext cx="4708188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65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15265" y="1825624"/>
            <a:ext cx="4708188" cy="469190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66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097150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6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117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11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388059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Slide de Títul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39932" y="4470400"/>
            <a:ext cx="9144001" cy="2387600"/>
          </a:xfrm>
          <a:prstGeom prst="rect">
            <a:avLst/>
          </a:prstGeom>
        </p:spPr>
        <p:txBody>
          <a:bodyPr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16428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624469" y="862005"/>
            <a:ext cx="4365105" cy="1325564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rgbClr val="384C67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8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624469" y="2322504"/>
            <a:ext cx="4365105" cy="435133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84C67"/>
                </a:solidFill>
              </a:defRPr>
            </a:lvl1pPr>
            <a:lvl2pPr>
              <a:defRPr>
                <a:solidFill>
                  <a:srgbClr val="384C67"/>
                </a:solidFill>
              </a:defRPr>
            </a:lvl2pPr>
            <a:lvl3pPr>
              <a:defRPr>
                <a:solidFill>
                  <a:srgbClr val="384C67"/>
                </a:solidFill>
              </a:defRPr>
            </a:lvl3pPr>
            <a:lvl4pPr>
              <a:defRPr>
                <a:solidFill>
                  <a:srgbClr val="384C67"/>
                </a:solidFill>
              </a:defRPr>
            </a:lvl4pPr>
            <a:lvl5pPr>
              <a:defRPr>
                <a:solidFill>
                  <a:srgbClr val="384C67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169621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878720" y="365125"/>
            <a:ext cx="6264614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29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878720" y="1825625"/>
            <a:ext cx="6264614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29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899631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3780399" y="365125"/>
            <a:ext cx="6264613" cy="1325563"/>
          </a:xfrm>
          <a:prstGeom prst="rect">
            <a:avLst/>
          </a:prstGeom>
        </p:spPr>
        <p:txBody>
          <a:bodyPr/>
          <a:lstStyle>
            <a:lvl1pPr algn="r"/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0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3780399" y="1825625"/>
            <a:ext cx="6264613" cy="4614087"/>
          </a:xfrm>
          <a:prstGeom prst="rect">
            <a:avLst/>
          </a:prstGeom>
        </p:spPr>
        <p:txBody>
          <a:bodyPr/>
          <a:lstStyle>
            <a:lvl1pPr algn="r"/>
            <a:lvl2pPr algn="r"/>
            <a:lvl3pPr algn="r"/>
            <a:lvl4pPr algn="r"/>
            <a:lvl5pPr algn="r"/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0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4368364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Rectangle 5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42025" y="365125"/>
            <a:ext cx="3733331" cy="1325563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1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642025" y="1825625"/>
            <a:ext cx="3733331" cy="4536264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rgbClr val="FFFFFF"/>
                </a:solidFill>
              </a:defRPr>
            </a:lvl1pPr>
            <a:lvl2pPr marL="685800" indent="-228600">
              <a:defRPr sz="2800">
                <a:solidFill>
                  <a:srgbClr val="FFFFFF"/>
                </a:solidFill>
              </a:defRPr>
            </a:lvl2pPr>
            <a:lvl3pPr marL="1160584" indent="-246184">
              <a:defRPr sz="2800">
                <a:solidFill>
                  <a:srgbClr val="FFFFFF"/>
                </a:solidFill>
              </a:defRPr>
            </a:lvl3pPr>
            <a:lvl4pPr marL="1638300" indent="-266700">
              <a:defRPr sz="2800">
                <a:solidFill>
                  <a:srgbClr val="FFFFFF"/>
                </a:solidFill>
              </a:defRPr>
            </a:lvl4pPr>
            <a:lvl5pPr marL="2119745" indent="-290945"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1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162630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ítulo e Conteúd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Rectangle 4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3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5767561" y="365125"/>
            <a:ext cx="4457988" cy="1325563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24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767561" y="1825625"/>
            <a:ext cx="4457988" cy="461408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617074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Slide de Títul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33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3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77278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4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43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632573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51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5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2932105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Cabeçalho da Seção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/>
          </a:p>
        </p:txBody>
      </p:sp>
      <p:sp>
        <p:nvSpPr>
          <p:cNvPr id="36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/>
          </a:p>
        </p:txBody>
      </p:sp>
      <p:sp>
        <p:nvSpPr>
          <p:cNvPr id="361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8610600" y="6356350"/>
            <a:ext cx="358413" cy="370840"/>
          </a:xfrm>
          <a:prstGeom prst="rect">
            <a:avLst/>
          </a:prstGeom>
        </p:spPr>
        <p:txBody>
          <a:bodyPr anchor="t"/>
          <a:lstStyle>
            <a:lvl1pPr algn="l">
              <a:defRPr sz="18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130692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4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20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slideLayout" Target="../slideLayouts/slideLayout64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8.xml"/><Relationship Id="rId18" Type="http://schemas.openxmlformats.org/officeDocument/2006/relationships/slideLayout" Target="../slideLayouts/slideLayout83.xml"/><Relationship Id="rId26" Type="http://schemas.openxmlformats.org/officeDocument/2006/relationships/slideLayout" Target="../slideLayouts/slideLayout91.xml"/><Relationship Id="rId39" Type="http://schemas.openxmlformats.org/officeDocument/2006/relationships/slideLayout" Target="../slideLayouts/slideLayout104.xml"/><Relationship Id="rId21" Type="http://schemas.openxmlformats.org/officeDocument/2006/relationships/slideLayout" Target="../slideLayouts/slideLayout86.xml"/><Relationship Id="rId34" Type="http://schemas.openxmlformats.org/officeDocument/2006/relationships/slideLayout" Target="../slideLayouts/slideLayout99.xml"/><Relationship Id="rId42" Type="http://schemas.openxmlformats.org/officeDocument/2006/relationships/slideLayout" Target="../slideLayouts/slideLayout107.xml"/><Relationship Id="rId47" Type="http://schemas.openxmlformats.org/officeDocument/2006/relationships/image" Target="../media/image2.png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4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24" Type="http://schemas.openxmlformats.org/officeDocument/2006/relationships/slideLayout" Target="../slideLayouts/slideLayout89.xml"/><Relationship Id="rId32" Type="http://schemas.openxmlformats.org/officeDocument/2006/relationships/slideLayout" Target="../slideLayouts/slideLayout97.xml"/><Relationship Id="rId37" Type="http://schemas.openxmlformats.org/officeDocument/2006/relationships/slideLayout" Target="../slideLayouts/slideLayout102.xml"/><Relationship Id="rId40" Type="http://schemas.openxmlformats.org/officeDocument/2006/relationships/slideLayout" Target="../slideLayouts/slideLayout105.xml"/><Relationship Id="rId45" Type="http://schemas.openxmlformats.org/officeDocument/2006/relationships/theme" Target="../theme/theme3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23" Type="http://schemas.openxmlformats.org/officeDocument/2006/relationships/slideLayout" Target="../slideLayouts/slideLayout88.xml"/><Relationship Id="rId28" Type="http://schemas.openxmlformats.org/officeDocument/2006/relationships/slideLayout" Target="../slideLayouts/slideLayout93.xml"/><Relationship Id="rId36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75.xml"/><Relationship Id="rId19" Type="http://schemas.openxmlformats.org/officeDocument/2006/relationships/slideLayout" Target="../slideLayouts/slideLayout84.xml"/><Relationship Id="rId31" Type="http://schemas.openxmlformats.org/officeDocument/2006/relationships/slideLayout" Target="../slideLayouts/slideLayout96.xml"/><Relationship Id="rId44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Relationship Id="rId22" Type="http://schemas.openxmlformats.org/officeDocument/2006/relationships/slideLayout" Target="../slideLayouts/slideLayout87.xml"/><Relationship Id="rId27" Type="http://schemas.openxmlformats.org/officeDocument/2006/relationships/slideLayout" Target="../slideLayouts/slideLayout92.xml"/><Relationship Id="rId30" Type="http://schemas.openxmlformats.org/officeDocument/2006/relationships/slideLayout" Target="../slideLayouts/slideLayout95.xml"/><Relationship Id="rId35" Type="http://schemas.openxmlformats.org/officeDocument/2006/relationships/slideLayout" Target="../slideLayouts/slideLayout100.xml"/><Relationship Id="rId43" Type="http://schemas.openxmlformats.org/officeDocument/2006/relationships/slideLayout" Target="../slideLayouts/slideLayout108.xml"/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7.xml"/><Relationship Id="rId17" Type="http://schemas.openxmlformats.org/officeDocument/2006/relationships/slideLayout" Target="../slideLayouts/slideLayout82.xml"/><Relationship Id="rId25" Type="http://schemas.openxmlformats.org/officeDocument/2006/relationships/slideLayout" Target="../slideLayouts/slideLayout90.xml"/><Relationship Id="rId33" Type="http://schemas.openxmlformats.org/officeDocument/2006/relationships/slideLayout" Target="../slideLayouts/slideLayout98.xml"/><Relationship Id="rId38" Type="http://schemas.openxmlformats.org/officeDocument/2006/relationships/slideLayout" Target="../slideLayouts/slideLayout103.xml"/><Relationship Id="rId46" Type="http://schemas.openxmlformats.org/officeDocument/2006/relationships/image" Target="../media/image1.png"/><Relationship Id="rId20" Type="http://schemas.openxmlformats.org/officeDocument/2006/relationships/slideLayout" Target="../slideLayouts/slideLayout85.xml"/><Relationship Id="rId41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8739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90F2147C-DDBF-4431-95AC-650CCE32FC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1210" y="6189345"/>
            <a:ext cx="600974" cy="395243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>
              <a:defRPr lang="en-GB" sz="1200" smtClean="0">
                <a:solidFill>
                  <a:schemeClr val="tx1"/>
                </a:solidFill>
              </a:defRPr>
            </a:lvl1pPr>
          </a:lstStyle>
          <a:p>
            <a:pPr algn="ctr" rtl="0"/>
            <a:fld id="{817179DE-9BF3-494C-804F-0C7C90AC8700}" type="slidenum">
              <a:rPr lang="ru-RU" noProof="0" smtClean="0"/>
              <a:pPr algn="ctr"/>
              <a:t>‹#›</a:t>
            </a:fld>
            <a:endParaRPr lang="ru-RU" noProof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224C3681-351A-40D9-8C08-632E98237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 2">
            <a:extLst>
              <a:ext uri="{FF2B5EF4-FFF2-40B4-BE49-F238E27FC236}">
                <a16:creationId xmlns:a16="http://schemas.microsoft.com/office/drawing/2014/main" id="{607CEF16-92A3-4A77-B95D-A9DB52319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20777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  <p:sldLayoutId id="2147483726" r:id="rId19"/>
    <p:sldLayoutId id="214748372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/>
          <p:nvPr/>
        </p:nvSpPr>
        <p:spPr>
          <a:xfrm>
            <a:off x="-1" y="0"/>
            <a:ext cx="10472288" cy="6858000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3" name="adventist-symbol-tm--white.pdf" descr="adventist-symbol-tm--white.pdf"/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10536058" y="5188376"/>
            <a:ext cx="1628678" cy="1628678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5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/>
            </a:lvl1pPr>
          </a:lstStyle>
          <a:p>
            <a:fld id="{2B543123-AD9C-431F-A31F-64095D461E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916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  <p:sldLayoutId id="2147483758" r:id="rId30"/>
    <p:sldLayoutId id="2147483759" r:id="rId31"/>
    <p:sldLayoutId id="2147483760" r:id="rId32"/>
    <p:sldLayoutId id="2147483761" r:id="rId33"/>
    <p:sldLayoutId id="2147483762" r:id="rId34"/>
    <p:sldLayoutId id="2147483763" r:id="rId35"/>
    <p:sldLayoutId id="2147483764" r:id="rId36"/>
    <p:sldLayoutId id="2147483765" r:id="rId37"/>
    <p:sldLayoutId id="2147483766" r:id="rId38"/>
    <p:sldLayoutId id="2147483767" r:id="rId39"/>
    <p:sldLayoutId id="2147483768" r:id="rId40"/>
    <p:sldLayoutId id="2147483769" r:id="rId41"/>
    <p:sldLayoutId id="2147483770" r:id="rId42"/>
    <p:sldLayoutId id="2147483771" r:id="rId43"/>
    <p:sldLayoutId id="2147483772" r:id="rId44"/>
  </p:sldLayoutIdLst>
  <p:transition spd="med"/>
  <p:txStyles>
    <p:titleStyle>
      <a:lvl1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0" algn="l" defTabSz="914400" rtl="0" eaLnBrk="1" latinLnBrk="0" hangingPunct="1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1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0" marR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1pPr>
      <a:lvl2pPr marL="718457" marR="0" indent="-261257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2pPr>
      <a:lvl3pPr marL="1195753" marR="0" indent="-281353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3pPr>
      <a:lvl4pPr marL="1676400" marR="0" indent="-3048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4pPr>
      <a:lvl5pPr marL="2161309" marR="0" indent="-332509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5pPr>
      <a:lvl6pPr marL="26924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6pPr>
      <a:lvl7pPr marL="31496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7pPr>
      <a:lvl8pPr marL="36068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8pPr>
      <a:lvl9pPr marL="4064000" marR="0" indent="-406400" algn="l" defTabSz="914400" rtl="0" eaLnBrk="1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"/>
        </a:defRPr>
      </a:lvl9pPr>
    </p:bodyStyle>
    <p:otherStyle>
      <a:lvl1pPr marL="0" marR="0" indent="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3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7FDEC5A-9A4B-5D75-F8CD-0286CCB28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1" y="890338"/>
            <a:ext cx="6566054" cy="54089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BAA8DA-C40B-4AB9-9407-30FB70335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10401" y="1508097"/>
            <a:ext cx="5413377" cy="3063902"/>
          </a:xfrm>
        </p:spPr>
        <p:txBody>
          <a:bodyPr rtlCol="0"/>
          <a:lstStyle/>
          <a:p>
            <a:pPr algn="ctr" rtl="0"/>
            <a:r>
              <a:rPr lang="ru-RU" sz="4800" dirty="0"/>
              <a:t>Системный подход в Школе Библии </a:t>
            </a:r>
            <a:br>
              <a:rPr lang="en-US" sz="4800" dirty="0"/>
            </a:br>
            <a:br>
              <a:rPr lang="en-US" sz="1600" dirty="0"/>
            </a:br>
            <a:r>
              <a:rPr lang="ru-RU" sz="4000" dirty="0"/>
              <a:t>Администрирование и</a:t>
            </a:r>
            <a:r>
              <a:rPr lang="ru-RU" sz="4800" dirty="0"/>
              <a:t> отчетность</a:t>
            </a:r>
          </a:p>
        </p:txBody>
      </p:sp>
      <p:grpSp>
        <p:nvGrpSpPr>
          <p:cNvPr id="4" name="Группа 3" descr="Декоративный элемент">
            <a:extLst>
              <a:ext uri="{FF2B5EF4-FFF2-40B4-BE49-F238E27FC236}">
                <a16:creationId xmlns:a16="http://schemas.microsoft.com/office/drawing/2014/main" id="{EB664AAE-5AE9-41D7-8346-002B9F445323}"/>
              </a:ext>
            </a:extLst>
          </p:cNvPr>
          <p:cNvGrpSpPr/>
          <p:nvPr/>
        </p:nvGrpSpPr>
        <p:grpSpPr>
          <a:xfrm>
            <a:off x="748999" y="0"/>
            <a:ext cx="5650391" cy="6858000"/>
            <a:chOff x="270277" y="0"/>
            <a:chExt cx="6208649" cy="6858000"/>
          </a:xfrm>
        </p:grpSpPr>
        <p:sp>
          <p:nvSpPr>
            <p:cNvPr id="11" name="Полилиния: Фигура 10">
              <a:extLst>
                <a:ext uri="{FF2B5EF4-FFF2-40B4-BE49-F238E27FC236}">
                  <a16:creationId xmlns:a16="http://schemas.microsoft.com/office/drawing/2014/main" id="{927C3783-B800-4093-BB0D-D5AEF08C3B59}"/>
                </a:ext>
              </a:extLst>
            </p:cNvPr>
            <p:cNvSpPr/>
            <p:nvPr/>
          </p:nvSpPr>
          <p:spPr>
            <a:xfrm>
              <a:off x="270277" y="0"/>
              <a:ext cx="6208649" cy="6858000"/>
            </a:xfrm>
            <a:custGeom>
              <a:avLst/>
              <a:gdLst>
                <a:gd name="connsiteX0" fmla="*/ 0 w 6208649"/>
                <a:gd name="connsiteY0" fmla="*/ 0 h 6858000"/>
                <a:gd name="connsiteX1" fmla="*/ 6208649 w 6208649"/>
                <a:gd name="connsiteY1" fmla="*/ 0 h 6858000"/>
                <a:gd name="connsiteX2" fmla="*/ 2737815 w 6208649"/>
                <a:gd name="connsiteY2" fmla="*/ 6858000 h 6858000"/>
                <a:gd name="connsiteX3" fmla="*/ 0 w 620864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08649" h="6858000">
                  <a:moveTo>
                    <a:pt x="0" y="0"/>
                  </a:moveTo>
                  <a:lnTo>
                    <a:pt x="6208649" y="0"/>
                  </a:lnTo>
                  <a:lnTo>
                    <a:pt x="2737815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lumMod val="9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B576E978-A841-4A4F-B153-CC369D9391D3}"/>
                </a:ext>
              </a:extLst>
            </p:cNvPr>
            <p:cNvSpPr/>
            <p:nvPr/>
          </p:nvSpPr>
          <p:spPr>
            <a:xfrm>
              <a:off x="1451429" y="0"/>
              <a:ext cx="3222172" cy="6858000"/>
            </a:xfrm>
            <a:prstGeom prst="rect">
              <a:avLst/>
            </a:prstGeom>
            <a:solidFill>
              <a:schemeClr val="accent1">
                <a:alpha val="3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sp>
        <p:nvSpPr>
          <p:cNvPr id="18" name="Подзаголовок 17">
            <a:extLst>
              <a:ext uri="{FF2B5EF4-FFF2-40B4-BE49-F238E27FC236}">
                <a16:creationId xmlns:a16="http://schemas.microsoft.com/office/drawing/2014/main" id="{D487B211-1AE8-8249-BC9F-A8D29B6396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9079" y="5392401"/>
            <a:ext cx="4178808" cy="1048156"/>
          </a:xfrm>
        </p:spPr>
        <p:txBody>
          <a:bodyPr/>
          <a:lstStyle/>
          <a:p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Семинар #</a:t>
            </a:r>
            <a:r>
              <a:rPr lang="en-US" sz="2800" i="1" dirty="0">
                <a:latin typeface="Calibri" panose="020F0502020204030204" pitchFamily="34" charset="0"/>
                <a:cs typeface="Calibri" panose="020F0502020204030204" pitchFamily="34" charset="0"/>
              </a:rPr>
              <a:t>12</a:t>
            </a:r>
            <a:endParaRPr lang="ru-RU" sz="2800" i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800" i="1" dirty="0">
                <a:latin typeface="Calibri" panose="020F0502020204030204" pitchFamily="34" charset="0"/>
                <a:cs typeface="Calibri" panose="020F0502020204030204" pitchFamily="34" charset="0"/>
              </a:rPr>
              <a:t>Программа обучения ШБ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6A82CA-A609-CA1A-E119-B140FDDBD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8813" y="188844"/>
            <a:ext cx="1128076" cy="112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37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1928190" y="44271"/>
            <a:ext cx="8348871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4000" b="0" kern="0" dirty="0">
                <a:latin typeface="Calibri"/>
              </a:rPr>
              <a:t>5. Ученичество – </a:t>
            </a:r>
            <a:r>
              <a:rPr lang="ru-RU" sz="4000" kern="0" dirty="0">
                <a:latin typeface="Calibri"/>
              </a:rPr>
              <a:t>Сохранение урожая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124B6FB-D2E7-50E2-117D-6518A0A04F06}"/>
              </a:ext>
            </a:extLst>
          </p:cNvPr>
          <p:cNvCxnSpPr>
            <a:cxnSpLocks/>
          </p:cNvCxnSpPr>
          <p:nvPr/>
        </p:nvCxnSpPr>
        <p:spPr>
          <a:xfrm>
            <a:off x="397565" y="1397496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BCEDFD-2708-4B2B-3BC0-2D9D74A1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337926" y="-10416"/>
            <a:ext cx="1693269" cy="138201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2" name="Объект 2">
            <a:extLst>
              <a:ext uri="{FF2B5EF4-FFF2-40B4-BE49-F238E27FC236}">
                <a16:creationId xmlns:a16="http://schemas.microsoft.com/office/drawing/2014/main" id="{1C1C56B9-1BFA-52D0-A89E-3C026ECD40FE}"/>
              </a:ext>
            </a:extLst>
          </p:cNvPr>
          <p:cNvSpPr txBox="1">
            <a:spLocks/>
          </p:cNvSpPr>
          <p:nvPr/>
        </p:nvSpPr>
        <p:spPr>
          <a:xfrm>
            <a:off x="238539" y="1689863"/>
            <a:ext cx="9940756" cy="4750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175657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обучению членов церкви, в том числе вновь крещенных, методам миссионерской работы. </a:t>
            </a: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endParaRPr lang="ru-RU" sz="1600" b="1" kern="0" dirty="0">
              <a:latin typeface="+mn-lt"/>
            </a:endParaRP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r>
              <a:rPr lang="ru-RU" sz="3600" b="1" kern="0" dirty="0">
                <a:latin typeface="+mn-lt"/>
              </a:rPr>
              <a:t>Цель – вовлечение членов церкви в евангельское служение и обучение их служению в соответствии с духовными дарами.</a:t>
            </a:r>
            <a:endParaRPr lang="ru-RU" sz="3600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1471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3A7D66-7096-C592-B0C1-24E6C4C15CCC}"/>
              </a:ext>
            </a:extLst>
          </p:cNvPr>
          <p:cNvSpPr txBox="1">
            <a:spLocks/>
          </p:cNvSpPr>
          <p:nvPr/>
        </p:nvSpPr>
        <p:spPr>
          <a:xfrm>
            <a:off x="1708060" y="44271"/>
            <a:ext cx="8348871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4000" b="0" kern="0" dirty="0">
                <a:latin typeface="Calibri"/>
              </a:rPr>
              <a:t>Ученичество – </a:t>
            </a:r>
            <a:r>
              <a:rPr lang="ru-RU" sz="4000" kern="0" dirty="0">
                <a:latin typeface="Calibri"/>
              </a:rPr>
              <a:t>Сохранение урожая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8ADB304-A994-B10E-720C-F612C8FA8B38}"/>
              </a:ext>
            </a:extLst>
          </p:cNvPr>
          <p:cNvSpPr txBox="1">
            <a:spLocks/>
          </p:cNvSpPr>
          <p:nvPr/>
        </p:nvSpPr>
        <p:spPr>
          <a:xfrm>
            <a:off x="446349" y="1370506"/>
            <a:ext cx="9722095" cy="5293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600" kern="0" dirty="0">
                <a:latin typeface="+mn-lt"/>
              </a:rPr>
              <a:t>«Для созидания наших церквей нужны мудрые служители, которые могут </a:t>
            </a:r>
            <a:r>
              <a:rPr lang="ru-RU" sz="3600" b="1" kern="0" dirty="0">
                <a:latin typeface="+mn-lt"/>
              </a:rPr>
              <a:t>находить и развивать способных членов церкви</a:t>
            </a:r>
            <a:r>
              <a:rPr lang="ru-RU" sz="3600" kern="0" dirty="0">
                <a:latin typeface="+mn-lt"/>
              </a:rPr>
              <a:t>, готовя их для служения Господу. </a:t>
            </a:r>
            <a:r>
              <a:rPr lang="ru-RU" sz="3600" b="1" kern="0" dirty="0">
                <a:latin typeface="+mn-lt"/>
              </a:rPr>
              <a:t>Служители, работающие в церквах, и приезжие должны обучать проведению библейских уроков и миссионерскому служению</a:t>
            </a:r>
            <a:r>
              <a:rPr lang="ru-RU" sz="3600" kern="0" dirty="0">
                <a:latin typeface="+mn-lt"/>
              </a:rPr>
              <a:t>».  </a:t>
            </a:r>
          </a:p>
          <a:p>
            <a:pPr algn="r">
              <a:lnSpc>
                <a:spcPct val="100000"/>
              </a:lnSpc>
            </a:pPr>
            <a:r>
              <a:rPr lang="ru-RU" sz="3600" i="1" kern="0" dirty="0" err="1">
                <a:latin typeface="+mn-lt"/>
              </a:rPr>
              <a:t>Ревью</a:t>
            </a:r>
            <a:r>
              <a:rPr lang="ru-RU" sz="3600" i="1" kern="0" dirty="0">
                <a:latin typeface="+mn-lt"/>
              </a:rPr>
              <a:t> энд Геральд, 15 мая 1888 г.</a:t>
            </a:r>
          </a:p>
        </p:txBody>
      </p:sp>
    </p:spTree>
    <p:extLst>
      <p:ext uri="{BB962C8B-B14F-4D97-AF65-F5344CB8AC3E}">
        <p14:creationId xmlns:p14="http://schemas.microsoft.com/office/powerpoint/2010/main" val="1678325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3A7D66-7096-C592-B0C1-24E6C4C15CCC}"/>
              </a:ext>
            </a:extLst>
          </p:cNvPr>
          <p:cNvSpPr txBox="1">
            <a:spLocks/>
          </p:cNvSpPr>
          <p:nvPr/>
        </p:nvSpPr>
        <p:spPr>
          <a:xfrm>
            <a:off x="1708060" y="44271"/>
            <a:ext cx="8348871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4000" b="0" kern="0" dirty="0">
                <a:latin typeface="Calibri"/>
              </a:rPr>
              <a:t>Ученичество – </a:t>
            </a:r>
            <a:r>
              <a:rPr lang="ru-RU" sz="4000" kern="0" dirty="0">
                <a:latin typeface="Calibri"/>
              </a:rPr>
              <a:t>Сохранение урожая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8AEBD-3283-2785-7403-635C9213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33" y="1669602"/>
            <a:ext cx="9300989" cy="4055331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Служение Школы Библии непосредственно направлено на </a:t>
            </a:r>
            <a:r>
              <a:rPr lang="ru-RU" sz="3600" b="1" dirty="0">
                <a:latin typeface="+mn-lt"/>
              </a:rPr>
              <a:t>преподавание библейской истины и обучение членов церкви этому служению</a:t>
            </a:r>
            <a:r>
              <a:rPr lang="ru-RU" sz="3600" dirty="0">
                <a:latin typeface="+mn-lt"/>
              </a:rPr>
              <a:t>. </a:t>
            </a:r>
          </a:p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Это замечательный инструмент для ученичества!</a:t>
            </a:r>
          </a:p>
        </p:txBody>
      </p:sp>
    </p:spTree>
    <p:extLst>
      <p:ext uri="{BB962C8B-B14F-4D97-AF65-F5344CB8AC3E}">
        <p14:creationId xmlns:p14="http://schemas.microsoft.com/office/powerpoint/2010/main" val="2999501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F82DD2-48D5-CE0C-E5F9-3D92F14FCD85}"/>
              </a:ext>
            </a:extLst>
          </p:cNvPr>
          <p:cNvSpPr txBox="1">
            <a:spLocks/>
          </p:cNvSpPr>
          <p:nvPr/>
        </p:nvSpPr>
        <p:spPr>
          <a:xfrm>
            <a:off x="437727" y="1451583"/>
            <a:ext cx="9681932" cy="40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r>
              <a:rPr lang="ru-RU" sz="4000" b="1" kern="0" dirty="0">
                <a:latin typeface="Calibri"/>
              </a:rPr>
              <a:t>Означает что в общине есть: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ru-RU" sz="3600" kern="0" dirty="0">
                <a:latin typeface="Calibri"/>
              </a:rPr>
              <a:t>Годовой план служения с учетом 5 этапов  евангельского цикла и их взаимосвязь</a:t>
            </a:r>
          </a:p>
          <a:p>
            <a:pPr>
              <a:spcAft>
                <a:spcPts val="1200"/>
              </a:spcAft>
            </a:pPr>
            <a:r>
              <a:rPr lang="ru-RU" sz="3600" kern="0" dirty="0">
                <a:latin typeface="Calibri"/>
              </a:rPr>
              <a:t>Каждый труженик должен передавать эстафету служения тем, кто трудится на следующем этапе.</a:t>
            </a:r>
          </a:p>
        </p:txBody>
      </p:sp>
    </p:spTree>
    <p:extLst>
      <p:ext uri="{BB962C8B-B14F-4D97-AF65-F5344CB8AC3E}">
        <p14:creationId xmlns:p14="http://schemas.microsoft.com/office/powerpoint/2010/main" val="29307994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 uiExpand="1" build="p" bldLvl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9A863D1-F170-1CDE-46A4-913914F11B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0" y="1021555"/>
            <a:ext cx="8801304" cy="584195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Комплексная схема евангельского цикла</a:t>
            </a:r>
          </a:p>
        </p:txBody>
      </p:sp>
    </p:spTree>
    <p:extLst>
      <p:ext uri="{BB962C8B-B14F-4D97-AF65-F5344CB8AC3E}">
        <p14:creationId xmlns:p14="http://schemas.microsoft.com/office/powerpoint/2010/main" val="257951772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Годовой план служения общины включает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4D622D-FFDE-6798-2719-D4CFCD99F901}"/>
              </a:ext>
            </a:extLst>
          </p:cNvPr>
          <p:cNvSpPr txBox="1">
            <a:spLocks/>
          </p:cNvSpPr>
          <p:nvPr/>
        </p:nvSpPr>
        <p:spPr>
          <a:xfrm>
            <a:off x="397565" y="1255663"/>
            <a:ext cx="10045147" cy="5503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463500" indent="-319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500" kern="0" dirty="0">
                <a:latin typeface="+mn-lt"/>
              </a:rPr>
              <a:t>Комплекс мероприятий по каждому из пяти этапов евангельского цикла: подготовка почвы, сеяние, взращивание, жатва, сохранение;</a:t>
            </a:r>
          </a:p>
          <a:p>
            <a:pPr marL="463500" indent="-319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500" kern="0" dirty="0">
                <a:latin typeface="+mn-lt"/>
              </a:rPr>
              <a:t>Даты проведения каждого мероприятия и ответственных;</a:t>
            </a:r>
          </a:p>
          <a:p>
            <a:pPr marL="463500" indent="-319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500" kern="0" dirty="0">
                <a:latin typeface="+mn-lt"/>
              </a:rPr>
              <a:t>Цели и задачи каждого мероприятия;</a:t>
            </a:r>
          </a:p>
          <a:p>
            <a:pPr marL="463500" indent="-319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500" kern="0" dirty="0">
                <a:latin typeface="+mn-lt"/>
              </a:rPr>
              <a:t>Даты регулярных обучающих и мотивирующих семинаров для учителей Школы Библии;</a:t>
            </a:r>
          </a:p>
          <a:p>
            <a:pPr marL="463500" indent="-3195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500" kern="0" dirty="0">
                <a:latin typeface="+mn-lt"/>
              </a:rPr>
              <a:t>Периодичность представления отчетов о работе Школы Библии совету и общему собранию общины.</a:t>
            </a:r>
          </a:p>
        </p:txBody>
      </p:sp>
    </p:spTree>
    <p:extLst>
      <p:ext uri="{BB962C8B-B14F-4D97-AF65-F5344CB8AC3E}">
        <p14:creationId xmlns:p14="http://schemas.microsoft.com/office/powerpoint/2010/main" val="41840950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F82DD2-48D5-CE0C-E5F9-3D92F14FCD85}"/>
              </a:ext>
            </a:extLst>
          </p:cNvPr>
          <p:cNvSpPr txBox="1">
            <a:spLocks/>
          </p:cNvSpPr>
          <p:nvPr/>
        </p:nvSpPr>
        <p:spPr>
          <a:xfrm>
            <a:off x="437727" y="1451583"/>
            <a:ext cx="9681932" cy="4095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r>
              <a:rPr lang="ru-RU" sz="4000" b="1" kern="0" dirty="0">
                <a:latin typeface="Calibri"/>
              </a:rPr>
              <a:t>Означает что в общине есть: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3600" kern="0" dirty="0">
                <a:latin typeface="Calibri"/>
              </a:rPr>
              <a:t>Годовой план служения с учетом 5 этапов  евангельского цикла и их взаимосвязь;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3600" dirty="0">
                <a:latin typeface="Calibri"/>
              </a:rPr>
              <a:t>Настойчивость и последовательность</a:t>
            </a:r>
            <a:endParaRPr lang="ru-RU" sz="3600" kern="0" dirty="0">
              <a:latin typeface="Calibri"/>
            </a:endParaRPr>
          </a:p>
          <a:p>
            <a:pPr algn="l">
              <a:spcAft>
                <a:spcPts val="1200"/>
              </a:spcAft>
            </a:pPr>
            <a:endParaRPr lang="ru-RU" sz="3600" dirty="0">
              <a:latin typeface="Calibri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6F079168-1D13-60C8-95C6-F568DBBC9DC1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</a:t>
            </a:r>
          </a:p>
        </p:txBody>
      </p:sp>
    </p:spTree>
    <p:extLst>
      <p:ext uri="{BB962C8B-B14F-4D97-AF65-F5344CB8AC3E}">
        <p14:creationId xmlns:p14="http://schemas.microsoft.com/office/powerpoint/2010/main" val="2395468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4422F9-27C8-C295-4936-FC6ED8B8D5EE}"/>
              </a:ext>
            </a:extLst>
          </p:cNvPr>
          <p:cNvSpPr txBox="1">
            <a:spLocks/>
          </p:cNvSpPr>
          <p:nvPr/>
        </p:nvSpPr>
        <p:spPr>
          <a:xfrm>
            <a:off x="473786" y="1481302"/>
            <a:ext cx="9385831" cy="40470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>
              <a:lnSpc>
                <a:spcPct val="100000"/>
              </a:lnSpc>
            </a:pPr>
            <a:r>
              <a:rPr lang="ru-RU" sz="3600" b="1" kern="0" dirty="0">
                <a:latin typeface="+mn-lt"/>
              </a:rPr>
              <a:t>Очень важно</a:t>
            </a:r>
            <a:r>
              <a:rPr lang="ru-RU" sz="3600" kern="0" dirty="0">
                <a:latin typeface="+mn-lt"/>
              </a:rPr>
              <a:t>, чтобы община в служении придерживалась принятого и утвержденного на общем собрании годичного евангелизационного плана</a:t>
            </a:r>
          </a:p>
          <a:p>
            <a:pPr>
              <a:lnSpc>
                <a:spcPct val="100000"/>
              </a:lnSpc>
            </a:pPr>
            <a:r>
              <a:rPr lang="ru-RU" sz="4000" b="1" kern="0" dirty="0">
                <a:latin typeface="+mn-lt"/>
              </a:rPr>
              <a:t>Не только планировать, но осуществлять!</a:t>
            </a:r>
            <a:endParaRPr lang="ru-RU" sz="4000" kern="0" dirty="0">
              <a:latin typeface="+mn-lt"/>
            </a:endParaRPr>
          </a:p>
          <a:p>
            <a:endParaRPr lang="en-US" sz="4000" kern="0" dirty="0">
              <a:latin typeface="+mn-lt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49BA9A2-307F-FC61-40C1-CB0780A1BC13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</a:t>
            </a:r>
          </a:p>
        </p:txBody>
      </p:sp>
    </p:spTree>
    <p:extLst>
      <p:ext uri="{BB962C8B-B14F-4D97-AF65-F5344CB8AC3E}">
        <p14:creationId xmlns:p14="http://schemas.microsoft.com/office/powerpoint/2010/main" val="27534652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982810"/>
            <a:ext cx="9722095" cy="2450040"/>
          </a:xfrm>
        </p:spPr>
        <p:txBody>
          <a:bodyPr>
            <a:normAutofit/>
          </a:bodyPr>
          <a:lstStyle/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ru-RU" sz="3600" dirty="0">
                <a:latin typeface="Calibri"/>
              </a:rPr>
              <a:t>Совет общины или евангельский комитет (комитет отдела личного служения);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Calibri"/>
              </a:rPr>
              <a:t>В большой общине возможно создание Комитета Школы Библии.</a:t>
            </a:r>
            <a:endParaRPr lang="ru-RU" dirty="0">
              <a:latin typeface="Calibri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endParaRPr lang="ru-RU" sz="3600" b="1" dirty="0"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823D2-2D3E-1650-5222-DF7E62878423}"/>
              </a:ext>
            </a:extLst>
          </p:cNvPr>
          <p:cNvSpPr txBox="1">
            <a:spLocks/>
          </p:cNvSpPr>
          <p:nvPr/>
        </p:nvSpPr>
        <p:spPr>
          <a:xfrm>
            <a:off x="1073832" y="-5723"/>
            <a:ext cx="8905056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Комитет, координирующий служение Школы Библии в общине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3DE5DF6E-FBC9-E9C9-FC90-A86090644428}"/>
              </a:ext>
            </a:extLst>
          </p:cNvPr>
          <p:cNvCxnSpPr>
            <a:cxnSpLocks/>
          </p:cNvCxnSpPr>
          <p:nvPr/>
        </p:nvCxnSpPr>
        <p:spPr>
          <a:xfrm>
            <a:off x="357809" y="1259927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211964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Объект 2">
            <a:extLst>
              <a:ext uri="{FF2B5EF4-FFF2-40B4-BE49-F238E27FC236}">
                <a16:creationId xmlns:a16="http://schemas.microsoft.com/office/drawing/2014/main" id="{73F82DD2-48D5-CE0C-E5F9-3D92F14FCD85}"/>
              </a:ext>
            </a:extLst>
          </p:cNvPr>
          <p:cNvSpPr txBox="1">
            <a:spLocks/>
          </p:cNvSpPr>
          <p:nvPr/>
        </p:nvSpPr>
        <p:spPr>
          <a:xfrm>
            <a:off x="437727" y="1451582"/>
            <a:ext cx="9681932" cy="45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r>
              <a:rPr lang="ru-RU" sz="4400" b="1" kern="0" dirty="0">
                <a:latin typeface="Calibri"/>
              </a:rPr>
              <a:t>Подразумевает: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kern="0" dirty="0">
                <a:latin typeface="Calibri"/>
              </a:rPr>
              <a:t>Годовой план служения с учетом 5 этапов  евангельского цикла и их взаимосвязь;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dirty="0">
                <a:latin typeface="Calibri"/>
              </a:rPr>
              <a:t>Настойчивость и последовательность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dirty="0">
                <a:latin typeface="Calibri"/>
              </a:rPr>
              <a:t>Отчетность</a:t>
            </a:r>
            <a:r>
              <a:rPr lang="ru-RU" sz="4000" b="1" dirty="0">
                <a:latin typeface="Calibri"/>
              </a:rPr>
              <a:t>.</a:t>
            </a:r>
            <a:endParaRPr lang="ru-RU" sz="4000" kern="0" dirty="0">
              <a:latin typeface="Calibri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D5EBD08-0811-D635-3488-7BF242127492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</a:t>
            </a:r>
          </a:p>
        </p:txBody>
      </p:sp>
    </p:spTree>
    <p:extLst>
      <p:ext uri="{BB962C8B-B14F-4D97-AF65-F5344CB8AC3E}">
        <p14:creationId xmlns:p14="http://schemas.microsoft.com/office/powerpoint/2010/main" val="27073039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bldLvl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6926" y="1660975"/>
            <a:ext cx="9192734" cy="444697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600" dirty="0">
                <a:latin typeface="+mn-lt"/>
                <a:ea typeface="Palatino" pitchFamily="2" charset="0"/>
              </a:rPr>
              <a:t>Школа Библии — это евангельское служение в общине, цель которого —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Искать новых людей </a:t>
            </a:r>
            <a:r>
              <a:rPr lang="ru-RU" sz="3600" dirty="0">
                <a:latin typeface="+mn-lt"/>
                <a:ea typeface="Palatino" pitchFamily="2" charset="0"/>
              </a:rPr>
              <a:t>(учеников), 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Знакомить их с библейской истиной,</a:t>
            </a:r>
          </a:p>
          <a:p>
            <a:pPr marL="742950" indent="-742950">
              <a:lnSpc>
                <a:spcPct val="100000"/>
              </a:lnSpc>
              <a:buAutoNum type="arabicPeriod"/>
            </a:pPr>
            <a:r>
              <a:rPr lang="ru-RU" sz="3600" b="1" dirty="0">
                <a:latin typeface="+mn-lt"/>
                <a:ea typeface="Palatino" pitchFamily="2" charset="0"/>
              </a:rPr>
              <a:t>Приводить их ко Христу </a:t>
            </a:r>
            <a:r>
              <a:rPr lang="ru-RU" sz="3600" dirty="0">
                <a:latin typeface="+mn-lt"/>
                <a:ea typeface="Palatino" pitchFamily="2" charset="0"/>
              </a:rPr>
              <a:t>посредством изучения библейских уроков.</a:t>
            </a: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>
              <a:lnSpc>
                <a:spcPct val="100000"/>
              </a:lnSpc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ru-RU" sz="3600" dirty="0">
              <a:latin typeface="+mn-lt"/>
              <a:ea typeface="Palatino" pitchFamily="2" charset="0"/>
            </a:endParaRPr>
          </a:p>
          <a:p>
            <a:pPr marL="742950" indent="-742950">
              <a:lnSpc>
                <a:spcPct val="100000"/>
              </a:lnSpc>
              <a:buFont typeface="+mj-lt"/>
              <a:buAutoNum type="arabicPeriod"/>
            </a:pPr>
            <a:endParaRPr lang="en-US" sz="3600" dirty="0">
              <a:latin typeface="+mn-lt"/>
              <a:ea typeface="Palatino" pitchFamily="2" charset="0"/>
            </a:endParaRP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936E330-40DC-94F7-AB6C-80DBDB8DF9C7}"/>
              </a:ext>
            </a:extLst>
          </p:cNvPr>
          <p:cNvSpPr txBox="1">
            <a:spLocks/>
          </p:cNvSpPr>
          <p:nvPr/>
        </p:nvSpPr>
        <p:spPr>
          <a:xfrm>
            <a:off x="1520539" y="104248"/>
            <a:ext cx="7858991" cy="9412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Цели служения Школы Библии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0302455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3A7D66-7096-C592-B0C1-24E6C4C15CCC}"/>
              </a:ext>
            </a:extLst>
          </p:cNvPr>
          <p:cNvSpPr txBox="1">
            <a:spLocks/>
          </p:cNvSpPr>
          <p:nvPr/>
        </p:nvSpPr>
        <p:spPr>
          <a:xfrm>
            <a:off x="1467520" y="44271"/>
            <a:ext cx="8649045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Отчет о служении Школы Библии в общине</a:t>
            </a:r>
            <a:endParaRPr lang="ru-RU" sz="3600" kern="0" dirty="0">
              <a:latin typeface="Calibri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88AEBD-3283-2785-7403-635C9213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33" y="1278888"/>
            <a:ext cx="9722095" cy="482373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Aft>
                <a:spcPts val="1200"/>
              </a:spcAft>
            </a:pPr>
            <a:r>
              <a:rPr lang="ru-RU" sz="4000" b="1" dirty="0">
                <a:latin typeface="+mn-lt"/>
              </a:rPr>
              <a:t>Включает: 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Количество учеников;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Количество учителей;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Проведенные обучающие мероприятия;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Деятельность Онлайн-школы Библии;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Основные достижения;</a:t>
            </a:r>
          </a:p>
          <a:p>
            <a:pPr marL="571500" indent="-571500">
              <a:lnSpc>
                <a:spcPct val="100000"/>
              </a:lnSpc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ru-RU" sz="4000" dirty="0">
                <a:latin typeface="+mn-lt"/>
              </a:rPr>
              <a:t>Опыты служения…</a:t>
            </a:r>
            <a:endParaRPr lang="ru-RU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5949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AB88AEBD-3283-2785-7403-635C9213F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133" y="1278887"/>
            <a:ext cx="9300989" cy="5487113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000" b="1" dirty="0">
                <a:latin typeface="+mn-lt"/>
              </a:rPr>
              <a:t>Предоставляется: 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Руководителем Школы Библии;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Общему собранию церкви;</a:t>
            </a:r>
          </a:p>
          <a:p>
            <a:pPr marL="571500" indent="-5715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ru-RU" sz="3600" dirty="0">
                <a:latin typeface="+mn-lt"/>
              </a:rPr>
              <a:t>Два раза в год.</a:t>
            </a:r>
          </a:p>
          <a:p>
            <a:pPr algn="ctr">
              <a:lnSpc>
                <a:spcPct val="100000"/>
              </a:lnSpc>
            </a:pPr>
            <a:endParaRPr lang="ru-RU" sz="3600" dirty="0">
              <a:latin typeface="+mn-lt"/>
            </a:endParaRPr>
          </a:p>
          <a:p>
            <a:pPr algn="ctr">
              <a:lnSpc>
                <a:spcPct val="100000"/>
              </a:lnSpc>
            </a:pPr>
            <a:r>
              <a:rPr lang="ru-RU" sz="3600" dirty="0">
                <a:latin typeface="+mn-lt"/>
              </a:rPr>
              <a:t>Отчеты должны включать опыты служения и носить мотивационный характер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A4C35593-E59B-FCE1-AE4E-50BC4625B431}"/>
              </a:ext>
            </a:extLst>
          </p:cNvPr>
          <p:cNvSpPr txBox="1">
            <a:spLocks/>
          </p:cNvSpPr>
          <p:nvPr/>
        </p:nvSpPr>
        <p:spPr>
          <a:xfrm>
            <a:off x="1447642" y="44271"/>
            <a:ext cx="8649045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Отчет о служении Школы Библии в общине</a:t>
            </a:r>
            <a:endParaRPr lang="ru-RU" sz="3600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978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fontScale="925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 Школы Библии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553D6AB0-F19C-6D13-1986-F258F0E2AF21}"/>
              </a:ext>
            </a:extLst>
          </p:cNvPr>
          <p:cNvSpPr txBox="1">
            <a:spLocks/>
          </p:cNvSpPr>
          <p:nvPr/>
        </p:nvSpPr>
        <p:spPr>
          <a:xfrm>
            <a:off x="437727" y="1451582"/>
            <a:ext cx="9681932" cy="4508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 fontScale="92500"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l"/>
            <a:r>
              <a:rPr lang="ru-RU" sz="4400" b="1" kern="0" dirty="0">
                <a:latin typeface="Calibri"/>
              </a:rPr>
              <a:t>Подразумевает: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kern="0" dirty="0">
                <a:latin typeface="Calibri"/>
              </a:rPr>
              <a:t>Годовой план служения с учетом 5 этапов  евангельского цикла и их взаимосвязь;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dirty="0">
                <a:latin typeface="Calibri"/>
              </a:rPr>
              <a:t>Настойчивость и последовательность</a:t>
            </a: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dirty="0">
                <a:latin typeface="Calibri"/>
              </a:rPr>
              <a:t>Отчетность</a:t>
            </a:r>
            <a:endParaRPr lang="ru-RU" sz="4000" b="1" dirty="0">
              <a:latin typeface="Calibri"/>
            </a:endParaRPr>
          </a:p>
          <a:p>
            <a:pPr marL="742950" indent="-742950" algn="l">
              <a:spcAft>
                <a:spcPts val="1200"/>
              </a:spcAft>
              <a:buFont typeface="+mj-lt"/>
              <a:buAutoNum type="arabicPeriod"/>
            </a:pPr>
            <a:r>
              <a:rPr lang="ru-RU" sz="4000" b="1" kern="0" dirty="0">
                <a:latin typeface="Calibri"/>
              </a:rPr>
              <a:t>Важность всех деталей служения</a:t>
            </a:r>
            <a:endParaRPr lang="ru-RU" sz="4000" kern="0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028240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124B6FB-D2E7-50E2-117D-6518A0A04F06}"/>
              </a:ext>
            </a:extLst>
          </p:cNvPr>
          <p:cNvCxnSpPr>
            <a:cxnSpLocks/>
          </p:cNvCxnSpPr>
          <p:nvPr/>
        </p:nvCxnSpPr>
        <p:spPr>
          <a:xfrm>
            <a:off x="397565" y="860784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4" name="Объект 2">
            <a:extLst>
              <a:ext uri="{FF2B5EF4-FFF2-40B4-BE49-F238E27FC236}">
                <a16:creationId xmlns:a16="http://schemas.microsoft.com/office/drawing/2014/main" id="{20C871C4-2E17-FD66-7850-E9AB902CD8B2}"/>
              </a:ext>
            </a:extLst>
          </p:cNvPr>
          <p:cNvSpPr txBox="1">
            <a:spLocks/>
          </p:cNvSpPr>
          <p:nvPr/>
        </p:nvSpPr>
        <p:spPr>
          <a:xfrm>
            <a:off x="854766" y="1003898"/>
            <a:ext cx="9722095" cy="5720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Руководитель Школы Библии в общине;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Библейские учителя;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Регулярное обучение учителей и членов церкви;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Печатные и онлайн библейские уроки;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Учет и духовная опека учеников Школы Библии;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Поддержка и продвижение Школы Библии всеми отделами общины;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Реклама Школы Библии на всех мероприятиях общины;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Интеграция идей Школы Библии в служение всех отделов общины: классы СШ, малые группы, молодежные встречи и др.;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Отчет о работе Школы Библии перед общим собранием общины; 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Финансовое обеспечение служения Школы Библии;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</a:t>
            </a:r>
            <a:r>
              <a:rPr lang="ru-RU" sz="2400" b="1" kern="0" dirty="0">
                <a:latin typeface="Calibri"/>
              </a:rPr>
              <a:t>Комитет, координирующий служение Школы Библии в общине </a:t>
            </a:r>
            <a:r>
              <a:rPr lang="ru-RU" sz="2400" kern="0" dirty="0">
                <a:latin typeface="Calibri"/>
              </a:rPr>
              <a:t>(конференции/унионе/дивизионе);</a:t>
            </a:r>
          </a:p>
          <a:p>
            <a:pPr indent="-202950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</a:pPr>
            <a:r>
              <a:rPr lang="ru-RU" sz="2400" kern="0" dirty="0">
                <a:latin typeface="Calibri"/>
              </a:rPr>
              <a:t> </a:t>
            </a:r>
            <a:r>
              <a:rPr lang="ru-RU" sz="2400" b="1" kern="0" dirty="0">
                <a:latin typeface="Calibri"/>
              </a:rPr>
              <a:t>Администрирование служения Школы Библии со стороны конференции (миссии, поля) / униона (униона церквей) / дивизиона</a:t>
            </a:r>
            <a:r>
              <a:rPr lang="ru-RU" sz="2400" kern="0" dirty="0">
                <a:latin typeface="Calibri"/>
              </a:rPr>
              <a:t>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559DB767-82C7-0DB0-EDB8-F3B16C17FC8D}"/>
              </a:ext>
            </a:extLst>
          </p:cNvPr>
          <p:cNvSpPr txBox="1">
            <a:spLocks/>
          </p:cNvSpPr>
          <p:nvPr/>
        </p:nvSpPr>
        <p:spPr>
          <a:xfrm>
            <a:off x="1114774" y="133425"/>
            <a:ext cx="9004886" cy="7742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0" kern="0" dirty="0">
                <a:latin typeface="Calibri"/>
              </a:rPr>
              <a:t>Важные детали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 в служении Школы Библии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A4BE190-FD45-4A41-3CFF-699782E51AC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91" y="7402"/>
            <a:ext cx="808711" cy="808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287843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3A7D66-7096-C592-B0C1-24E6C4C15CCC}"/>
              </a:ext>
            </a:extLst>
          </p:cNvPr>
          <p:cNvSpPr txBox="1">
            <a:spLocks/>
          </p:cNvSpPr>
          <p:nvPr/>
        </p:nvSpPr>
        <p:spPr>
          <a:xfrm>
            <a:off x="1407887" y="44271"/>
            <a:ext cx="8014410" cy="10092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 fontScale="92500" lnSpcReduction="2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Системный подход это </a:t>
            </a:r>
          </a:p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согласованность в служении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8ADB304-A994-B10E-720C-F612C8FA8B38}"/>
              </a:ext>
            </a:extLst>
          </p:cNvPr>
          <p:cNvSpPr txBox="1">
            <a:spLocks/>
          </p:cNvSpPr>
          <p:nvPr/>
        </p:nvSpPr>
        <p:spPr>
          <a:xfrm>
            <a:off x="446349" y="1469897"/>
            <a:ext cx="9722095" cy="48712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600" kern="0" dirty="0">
                <a:latin typeface="+mn-lt"/>
              </a:rPr>
              <a:t>«Секрет успеха в деле Божьем зависит от согласованной работы нашего народа. Необходимы совместные усилия, когда каждый член тела Христова выполняет свою часть работы в соответствии со способностями, дарованными ему Богом».  </a:t>
            </a:r>
          </a:p>
          <a:p>
            <a:pPr algn="r">
              <a:lnSpc>
                <a:spcPct val="100000"/>
              </a:lnSpc>
            </a:pPr>
            <a:endParaRPr lang="ru-RU" sz="1600" i="1" kern="0" dirty="0">
              <a:latin typeface="+mn-lt"/>
            </a:endParaRPr>
          </a:p>
          <a:p>
            <a:pPr algn="r">
              <a:lnSpc>
                <a:spcPct val="100000"/>
              </a:lnSpc>
            </a:pPr>
            <a:r>
              <a:rPr lang="ru-RU" sz="3600" i="1" kern="0" dirty="0">
                <a:latin typeface="+mn-lt"/>
              </a:rPr>
              <a:t>Христианское служение, с.  75</a:t>
            </a:r>
          </a:p>
        </p:txBody>
      </p:sp>
    </p:spTree>
    <p:extLst>
      <p:ext uri="{BB962C8B-B14F-4D97-AF65-F5344CB8AC3E}">
        <p14:creationId xmlns:p14="http://schemas.microsoft.com/office/powerpoint/2010/main" val="571531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C5F3393C-2DC5-D1AE-BFAC-3533FADBD06D}"/>
              </a:ext>
            </a:extLst>
          </p:cNvPr>
          <p:cNvCxnSpPr>
            <a:cxnSpLocks/>
          </p:cNvCxnSpPr>
          <p:nvPr/>
        </p:nvCxnSpPr>
        <p:spPr>
          <a:xfrm>
            <a:off x="357809" y="1100903"/>
            <a:ext cx="9722095" cy="0"/>
          </a:xfrm>
          <a:prstGeom prst="line">
            <a:avLst/>
          </a:prstGeom>
          <a:noFill/>
          <a:ln w="50800" cap="flat">
            <a:solidFill>
              <a:srgbClr val="94110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152F0E-37BF-A1DF-21A3-4674469A00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9" y="91991"/>
            <a:ext cx="961537" cy="9615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103A7D66-7096-C592-B0C1-24E6C4C15CCC}"/>
              </a:ext>
            </a:extLst>
          </p:cNvPr>
          <p:cNvSpPr txBox="1">
            <a:spLocks/>
          </p:cNvSpPr>
          <p:nvPr/>
        </p:nvSpPr>
        <p:spPr>
          <a:xfrm>
            <a:off x="1407886" y="44272"/>
            <a:ext cx="8107175" cy="1056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 lnSpcReduction="100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Системный подход это </a:t>
            </a:r>
          </a:p>
          <a:p>
            <a:pPr algn="ctr">
              <a:spcBef>
                <a:spcPts val="1000"/>
              </a:spcBef>
            </a:pPr>
            <a:r>
              <a:rPr lang="ru-RU" sz="3600" b="0" kern="0" dirty="0">
                <a:latin typeface="Calibri"/>
              </a:rPr>
              <a:t>согласованность в служении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8ADB304-A994-B10E-720C-F612C8FA8B38}"/>
              </a:ext>
            </a:extLst>
          </p:cNvPr>
          <p:cNvSpPr txBox="1">
            <a:spLocks/>
          </p:cNvSpPr>
          <p:nvPr/>
        </p:nvSpPr>
        <p:spPr>
          <a:xfrm>
            <a:off x="715617" y="1469897"/>
            <a:ext cx="9144000" cy="40695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ru-RU" sz="3600" kern="0" dirty="0">
                <a:latin typeface="+mn-lt"/>
              </a:rPr>
              <a:t>«Если бы христиане действовали сообща, двигаясь вперед как один, руководствуясь одной Силой и стремясь к достижению одной цели, они привели бы в движение мир». </a:t>
            </a:r>
          </a:p>
          <a:p>
            <a:pPr algn="ctr">
              <a:lnSpc>
                <a:spcPct val="100000"/>
              </a:lnSpc>
            </a:pPr>
            <a:endParaRPr lang="ru-RU" sz="1600" kern="0" dirty="0">
              <a:latin typeface="+mn-lt"/>
            </a:endParaRPr>
          </a:p>
          <a:p>
            <a:pPr algn="r">
              <a:lnSpc>
                <a:spcPct val="100000"/>
              </a:lnSpc>
            </a:pPr>
            <a:r>
              <a:rPr lang="ru-RU" i="1" kern="0" dirty="0">
                <a:latin typeface="+mn-lt"/>
              </a:rPr>
              <a:t>Свидетельства для церкви, т. 9, </a:t>
            </a:r>
            <a:r>
              <a:rPr lang="en-US" i="1" kern="0" dirty="0">
                <a:latin typeface="+mn-lt"/>
              </a:rPr>
              <a:t>c. 221</a:t>
            </a:r>
            <a:r>
              <a:rPr lang="ru-RU" i="1" kern="0" dirty="0">
                <a:latin typeface="+mn-lt"/>
              </a:rPr>
              <a:t>  </a:t>
            </a:r>
          </a:p>
          <a:p>
            <a:pPr algn="r">
              <a:lnSpc>
                <a:spcPct val="100000"/>
              </a:lnSpc>
            </a:pPr>
            <a:endParaRPr lang="ru-RU" sz="1400" i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96108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1478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7"/>
            <a:ext cx="10131890" cy="46486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"/>
              </a:rPr>
              <a:t>Комитет, координирующий служение Школы Библии: 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ru-RU" sz="3600" dirty="0">
                <a:latin typeface="Calibri"/>
              </a:rPr>
              <a:t>Функция комитета: координация работы Школы Библии на уровне организации;</a:t>
            </a:r>
          </a:p>
          <a:p>
            <a:pPr marL="742950" indent="-742950">
              <a:buFont typeface="+mj-lt"/>
              <a:buAutoNum type="arabicPeriod"/>
            </a:pPr>
            <a:r>
              <a:rPr lang="ru-RU" sz="3600" dirty="0">
                <a:latin typeface="Calibri"/>
              </a:rPr>
              <a:t>Состав комитета: </a:t>
            </a:r>
            <a:r>
              <a:rPr lang="ru-RU" dirty="0">
                <a:latin typeface="Calibri"/>
              </a:rPr>
              <a:t>администратор, </a:t>
            </a:r>
          </a:p>
          <a:p>
            <a:pPr marL="1461407" lvl="1" indent="-7429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Calibri"/>
              </a:rPr>
              <a:t>руководители: СШ/ЛС, </a:t>
            </a:r>
            <a:r>
              <a:rPr lang="ru-RU" dirty="0" err="1">
                <a:latin typeface="Calibri"/>
              </a:rPr>
              <a:t>Медиаслужения</a:t>
            </a:r>
            <a:r>
              <a:rPr lang="ru-RU" dirty="0">
                <a:latin typeface="Calibri"/>
              </a:rPr>
              <a:t>, Адвентистской миссии, ПА, Евангелизма, администратор ОШБ, Молодежного служения...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endParaRPr lang="ru-RU" sz="3600" b="1" dirty="0"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2DEFCD-B6D3-D600-B70A-A1D90516C2C7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823D2-2D3E-1650-5222-DF7E62878423}"/>
              </a:ext>
            </a:extLst>
          </p:cNvPr>
          <p:cNvSpPr txBox="1">
            <a:spLocks/>
          </p:cNvSpPr>
          <p:nvPr/>
        </p:nvSpPr>
        <p:spPr>
          <a:xfrm>
            <a:off x="437727" y="133424"/>
            <a:ext cx="9681933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в служении Школы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29136528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7"/>
            <a:ext cx="10131890" cy="464864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3600" b="1" dirty="0">
                <a:latin typeface="Calibri"/>
              </a:rPr>
              <a:t>Комитет, координирующий служение Школы Библии: 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 startAt="3"/>
            </a:pPr>
            <a:r>
              <a:rPr lang="ru-RU" sz="3600" dirty="0">
                <a:latin typeface="Calibri"/>
              </a:rPr>
              <a:t>Полномочия — это рабочий комитет, представляет решения на АДКОМ/ИК или Ев. комитет;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ru-RU" sz="3600" dirty="0">
                <a:latin typeface="Calibri"/>
              </a:rPr>
              <a:t>Руководство комитетом: </a:t>
            </a:r>
          </a:p>
          <a:p>
            <a:pPr marL="1767253" lvl="2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Председатель – администратор; </a:t>
            </a:r>
          </a:p>
          <a:p>
            <a:pPr marL="1767253" lvl="2" indent="-571500">
              <a:buFont typeface="Arial" panose="020B0604020202020204" pitchFamily="34" charset="0"/>
              <a:buChar char="•"/>
            </a:pPr>
            <a:r>
              <a:rPr lang="ru-RU" sz="3600" dirty="0">
                <a:latin typeface="Calibri"/>
              </a:rPr>
              <a:t>Секретарь — директор Отдела СШ/ЛС</a:t>
            </a:r>
            <a:r>
              <a:rPr lang="ru-RU" dirty="0">
                <a:latin typeface="Calibri"/>
              </a:rPr>
              <a:t>.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 startAt="3"/>
            </a:pPr>
            <a:endParaRPr lang="ru-RU" sz="3600" b="1" dirty="0"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2DEFCD-B6D3-D600-B70A-A1D90516C2C7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823D2-2D3E-1650-5222-DF7E62878423}"/>
              </a:ext>
            </a:extLst>
          </p:cNvPr>
          <p:cNvSpPr txBox="1">
            <a:spLocks/>
          </p:cNvSpPr>
          <p:nvPr/>
        </p:nvSpPr>
        <p:spPr>
          <a:xfrm>
            <a:off x="437727" y="133424"/>
            <a:ext cx="9681933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в служении Школы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3698133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7"/>
            <a:ext cx="9979490" cy="4648649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Calibri"/>
              </a:rPr>
              <a:t>Комитет, координирующий служение ШБ: 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ru-RU" sz="3600" dirty="0">
                <a:latin typeface="Calibri"/>
              </a:rPr>
              <a:t>Задачи комитета: </a:t>
            </a:r>
          </a:p>
          <a:p>
            <a:pPr marL="180000">
              <a:spcBef>
                <a:spcPts val="400"/>
              </a:spcBef>
            </a:pPr>
            <a:r>
              <a:rPr lang="ru-RU" sz="3600" dirty="0">
                <a:latin typeface="Calibri"/>
              </a:rPr>
              <a:t>а. </a:t>
            </a:r>
            <a:r>
              <a:rPr lang="ru-RU" dirty="0">
                <a:latin typeface="Calibri"/>
              </a:rPr>
              <a:t>организовывать обучение пасторов и членов церкви;</a:t>
            </a:r>
          </a:p>
          <a:p>
            <a:pPr marL="180000">
              <a:spcBef>
                <a:spcPts val="400"/>
              </a:spcBef>
            </a:pPr>
            <a:r>
              <a:rPr lang="ru-RU" dirty="0">
                <a:latin typeface="Calibri"/>
              </a:rPr>
              <a:t>б. анализировать служение ШБ в рамках организации;</a:t>
            </a:r>
          </a:p>
          <a:p>
            <a:pPr marL="180000">
              <a:spcBef>
                <a:spcPts val="400"/>
              </a:spcBef>
            </a:pPr>
            <a:r>
              <a:rPr lang="ru-RU" dirty="0">
                <a:latin typeface="Calibri"/>
              </a:rPr>
              <a:t>в. не реже 2 раз в год принимать и утверждать отчеты</a:t>
            </a:r>
          </a:p>
          <a:p>
            <a:pPr marL="180000">
              <a:spcBef>
                <a:spcPts val="400"/>
              </a:spcBef>
            </a:pPr>
            <a:r>
              <a:rPr lang="ru-RU" dirty="0">
                <a:latin typeface="Calibri"/>
              </a:rPr>
              <a:t>    о деятельности Школы Библии;</a:t>
            </a:r>
          </a:p>
          <a:p>
            <a:pPr marL="180000">
              <a:spcBef>
                <a:spcPts val="400"/>
              </a:spcBef>
            </a:pPr>
            <a:r>
              <a:rPr lang="ru-RU" dirty="0">
                <a:latin typeface="Calibri"/>
              </a:rPr>
              <a:t>г. разрабатывать планы развития служения;</a:t>
            </a:r>
          </a:p>
          <a:p>
            <a:pPr marL="180000">
              <a:spcBef>
                <a:spcPts val="400"/>
              </a:spcBef>
            </a:pPr>
            <a:r>
              <a:rPr lang="ru-RU" dirty="0">
                <a:latin typeface="Calibri"/>
              </a:rPr>
              <a:t>д. утверждать новые библейские уроки или их новые                	редакции;</a:t>
            </a:r>
          </a:p>
          <a:p>
            <a:pPr marL="180000" indent="-742950">
              <a:spcAft>
                <a:spcPts val="1200"/>
              </a:spcAft>
              <a:buFont typeface="+mj-lt"/>
              <a:buAutoNum type="arabicPeriod" startAt="3"/>
            </a:pPr>
            <a:endParaRPr lang="ru-RU" dirty="0">
              <a:latin typeface="Calibri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 startAt="3"/>
            </a:pPr>
            <a:endParaRPr lang="ru-RU" sz="3600" b="1" dirty="0"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2DEFCD-B6D3-D600-B70A-A1D90516C2C7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823D2-2D3E-1650-5222-DF7E62878423}"/>
              </a:ext>
            </a:extLst>
          </p:cNvPr>
          <p:cNvSpPr txBox="1">
            <a:spLocks/>
          </p:cNvSpPr>
          <p:nvPr/>
        </p:nvSpPr>
        <p:spPr>
          <a:xfrm>
            <a:off x="437727" y="133424"/>
            <a:ext cx="9681933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в служении Школы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371026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 fontScale="92500"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в служении Школы Библии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813FB7BC-13A5-0787-E823-B91C47F64058}"/>
              </a:ext>
            </a:extLst>
          </p:cNvPr>
          <p:cNvSpPr txBox="1">
            <a:spLocks/>
          </p:cNvSpPr>
          <p:nvPr/>
        </p:nvSpPr>
        <p:spPr>
          <a:xfrm>
            <a:off x="819398" y="1841087"/>
            <a:ext cx="9018552" cy="21608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ru-RU" sz="3600" kern="0" dirty="0">
                <a:latin typeface="+mn-lt"/>
              </a:rPr>
              <a:t>Церковь – Тело Христово (</a:t>
            </a:r>
            <a:r>
              <a:rPr lang="ru-RU" sz="3600" kern="0" dirty="0" err="1">
                <a:latin typeface="+mn-lt"/>
              </a:rPr>
              <a:t>Еф</a:t>
            </a:r>
            <a:r>
              <a:rPr lang="ru-RU" sz="3600" kern="0" dirty="0">
                <a:latin typeface="+mn-lt"/>
              </a:rPr>
              <a:t>. 4:16);</a:t>
            </a:r>
          </a:p>
          <a:p>
            <a:pPr marL="742950" indent="-742950">
              <a:spcAft>
                <a:spcPts val="1200"/>
              </a:spcAft>
              <a:buFont typeface="+mj-lt"/>
              <a:buAutoNum type="arabicPeriod"/>
            </a:pPr>
            <a:r>
              <a:rPr lang="ru-RU" sz="3600" kern="0" dirty="0" err="1">
                <a:latin typeface="+mn-lt"/>
              </a:rPr>
              <a:t>Евангелизационный</a:t>
            </a:r>
            <a:r>
              <a:rPr lang="ru-RU" sz="3600" kern="0" dirty="0">
                <a:latin typeface="+mn-lt"/>
              </a:rPr>
              <a:t> план служения общины;</a:t>
            </a:r>
          </a:p>
        </p:txBody>
      </p:sp>
    </p:spTree>
    <p:extLst>
      <p:ext uri="{BB962C8B-B14F-4D97-AF65-F5344CB8AC3E}">
        <p14:creationId xmlns:p14="http://schemas.microsoft.com/office/powerpoint/2010/main" val="364751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7565" y="1803907"/>
            <a:ext cx="9979490" cy="4920661"/>
          </a:xfrm>
        </p:spPr>
        <p:txBody>
          <a:bodyPr>
            <a:normAutofit fontScale="92500"/>
          </a:bodyPr>
          <a:lstStyle/>
          <a:p>
            <a:pPr algn="ctr"/>
            <a:r>
              <a:rPr lang="ru-RU" sz="3600" b="1" dirty="0">
                <a:latin typeface="Calibri"/>
              </a:rPr>
              <a:t>Комитет, координирующий служение ШБ: </a:t>
            </a:r>
          </a:p>
          <a:p>
            <a:pPr marL="742950" indent="-742950">
              <a:buFont typeface="+mj-lt"/>
              <a:buAutoNum type="arabicPeriod" startAt="3"/>
            </a:pPr>
            <a:r>
              <a:rPr lang="ru-RU" sz="3600" dirty="0">
                <a:latin typeface="Calibri"/>
              </a:rPr>
              <a:t>Задачи комитета: </a:t>
            </a:r>
          </a:p>
          <a:p>
            <a:pPr marL="180000" indent="-205200">
              <a:spcBef>
                <a:spcPts val="0"/>
              </a:spcBef>
              <a:spcAft>
                <a:spcPts val="600"/>
              </a:spcAft>
            </a:pPr>
            <a:r>
              <a:rPr lang="ru-RU" sz="3600" dirty="0">
                <a:latin typeface="Calibri"/>
              </a:rPr>
              <a:t>е. </a:t>
            </a:r>
            <a:r>
              <a:rPr lang="ru-RU" dirty="0">
                <a:latin typeface="Calibri"/>
              </a:rPr>
              <a:t>разрабатывать материалы для обучения пасторов,     пресвитеров и рядовых членов церкви;</a:t>
            </a:r>
          </a:p>
          <a:p>
            <a:pPr marL="180000" indent="-20520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latin typeface="Calibri"/>
              </a:rPr>
              <a:t>ж. анализировать работу онлайн-ресурсов и улучшать ее;</a:t>
            </a:r>
          </a:p>
          <a:p>
            <a:pPr marL="180000" indent="-20520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latin typeface="Calibri"/>
              </a:rPr>
              <a:t>з. планировать мотивирующие мероприятия (форумы,</a:t>
            </a:r>
          </a:p>
          <a:p>
            <a:pPr marL="180000" indent="-20520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latin typeface="Calibri"/>
              </a:rPr>
              <a:t>конгрессы и др.);</a:t>
            </a:r>
          </a:p>
          <a:p>
            <a:pPr marL="180000" indent="-205200"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latin typeface="Calibri"/>
              </a:rPr>
              <a:t>и. формировать предложения для исполнительных и административных комитетов с целью развития служения Школы Библии.</a:t>
            </a:r>
          </a:p>
          <a:p>
            <a:pPr marL="180000" indent="-742950">
              <a:spcAft>
                <a:spcPts val="1200"/>
              </a:spcAft>
              <a:buFont typeface="+mj-lt"/>
              <a:buAutoNum type="arabicPeriod" startAt="3"/>
            </a:pPr>
            <a:endParaRPr lang="ru-RU" dirty="0">
              <a:latin typeface="Calibri"/>
            </a:endParaRPr>
          </a:p>
          <a:p>
            <a:pPr marL="742950" indent="-742950">
              <a:spcAft>
                <a:spcPts val="1200"/>
              </a:spcAft>
              <a:buFont typeface="+mj-lt"/>
              <a:buAutoNum type="arabicPeriod" startAt="3"/>
            </a:pPr>
            <a:endParaRPr lang="ru-RU" sz="3600" b="1" dirty="0">
              <a:latin typeface="Calibri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A836D5D-3062-C337-7C0A-288E7166EC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283697"/>
            <a:ext cx="968992" cy="968992"/>
          </a:xfrm>
          <a:prstGeom prst="rect">
            <a:avLst/>
          </a:prstGeom>
        </p:spPr>
      </p:pic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2DEFCD-B6D3-D600-B70A-A1D90516C2C7}"/>
              </a:ext>
            </a:extLst>
          </p:cNvPr>
          <p:cNvCxnSpPr>
            <a:cxnSpLocks/>
          </p:cNvCxnSpPr>
          <p:nvPr/>
        </p:nvCxnSpPr>
        <p:spPr>
          <a:xfrm>
            <a:off x="397565" y="1463760"/>
            <a:ext cx="9722095" cy="0"/>
          </a:xfrm>
          <a:prstGeom prst="line">
            <a:avLst/>
          </a:prstGeom>
          <a:noFill/>
          <a:ln w="508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F823D2-2D3E-1650-5222-DF7E62878423}"/>
              </a:ext>
            </a:extLst>
          </p:cNvPr>
          <p:cNvSpPr txBox="1">
            <a:spLocks/>
          </p:cNvSpPr>
          <p:nvPr/>
        </p:nvSpPr>
        <p:spPr>
          <a:xfrm>
            <a:off x="437727" y="133424"/>
            <a:ext cx="9681933" cy="1320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Системный подход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Helvetica"/>
              </a:rPr>
              <a:t>в служении Школы Библии</a:t>
            </a:r>
          </a:p>
        </p:txBody>
      </p:sp>
    </p:spTree>
    <p:extLst>
      <p:ext uri="{BB962C8B-B14F-4D97-AF65-F5344CB8AC3E}">
        <p14:creationId xmlns:p14="http://schemas.microsoft.com/office/powerpoint/2010/main" val="12867505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8801304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3600" b="0" kern="0" dirty="0">
                <a:latin typeface="Calibri"/>
              </a:rPr>
              <a:t>Евангельский цикл служения общины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042CBE-6F8B-FF84-FD28-B7794E21D0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1706242" y="1233241"/>
            <a:ext cx="6854662" cy="5594643"/>
          </a:xfrm>
          <a:prstGeom prst="rect">
            <a:avLst/>
          </a:prstGeom>
          <a:effectLst>
            <a:softEdge rad="211801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987657-3D36-2760-626C-8A0A349CDF0C}"/>
              </a:ext>
            </a:extLst>
          </p:cNvPr>
          <p:cNvSpPr txBox="1"/>
          <p:nvPr/>
        </p:nvSpPr>
        <p:spPr>
          <a:xfrm>
            <a:off x="3299791" y="1233241"/>
            <a:ext cx="3597966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Подготовка</a:t>
            </a:r>
            <a:r>
              <a:rPr kumimoji="0" lang="ru-RU" sz="3200" b="0" i="0" u="none" strike="noStrike" cap="none" spc="0" normalizeH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 почвы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E8C4B-CA0F-EAF2-D11C-4DF47FC39D3C}"/>
              </a:ext>
            </a:extLst>
          </p:cNvPr>
          <p:cNvSpPr txBox="1"/>
          <p:nvPr/>
        </p:nvSpPr>
        <p:spPr>
          <a:xfrm>
            <a:off x="7799639" y="3310298"/>
            <a:ext cx="1195197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Сеяние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BC9042-31A7-B21B-FC9A-DD194A8DB104}"/>
              </a:ext>
            </a:extLst>
          </p:cNvPr>
          <p:cNvSpPr txBox="1"/>
          <p:nvPr/>
        </p:nvSpPr>
        <p:spPr>
          <a:xfrm>
            <a:off x="7049560" y="5456536"/>
            <a:ext cx="217142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spc="0" normalizeH="0" baseline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Взращивание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FC7209-94D9-886E-A124-86D6C3C72098}"/>
              </a:ext>
            </a:extLst>
          </p:cNvPr>
          <p:cNvSpPr txBox="1"/>
          <p:nvPr/>
        </p:nvSpPr>
        <p:spPr>
          <a:xfrm>
            <a:off x="970278" y="5456536"/>
            <a:ext cx="2053830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Сбор урожая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92D656-6E91-25BE-35CB-27B9C1BC7CDF}"/>
              </a:ext>
            </a:extLst>
          </p:cNvPr>
          <p:cNvSpPr txBox="1"/>
          <p:nvPr/>
        </p:nvSpPr>
        <p:spPr>
          <a:xfrm>
            <a:off x="706065" y="3356463"/>
            <a:ext cx="2000353" cy="95410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Сохранение </a:t>
            </a:r>
          </a:p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sym typeface="Calibri"/>
              </a:rPr>
              <a:t>урожая</a:t>
            </a:r>
            <a:endParaRPr kumimoji="0" lang="ru-RU" sz="2800" b="0" i="0" u="none" strike="noStrike" cap="none" spc="0" normalizeH="0" baseline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052477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AC8501-9A61-1748-1AE0-F346CB1982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8920123" y="21335"/>
            <a:ext cx="1436452" cy="1172404"/>
          </a:xfrm>
          <a:prstGeom prst="rect">
            <a:avLst/>
          </a:prstGeom>
          <a:effectLst>
            <a:softEdge rad="508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45F7FB8-B008-BBDA-0554-D7576740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64" y="112247"/>
            <a:ext cx="968992" cy="968992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E0B0718B-2C8B-43D9-5B8D-061F70F5AB09}"/>
              </a:ext>
            </a:extLst>
          </p:cNvPr>
          <p:cNvCxnSpPr>
            <a:cxnSpLocks/>
          </p:cNvCxnSpPr>
          <p:nvPr/>
        </p:nvCxnSpPr>
        <p:spPr>
          <a:xfrm>
            <a:off x="397565" y="1158960"/>
            <a:ext cx="9722095" cy="0"/>
          </a:xfrm>
          <a:prstGeom prst="line">
            <a:avLst/>
          </a:prstGeom>
          <a:noFill/>
          <a:ln w="50800" cap="flat">
            <a:solidFill>
              <a:srgbClr val="002060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7F8F4439-199A-1873-AC61-19872ECC4BA0}"/>
              </a:ext>
            </a:extLst>
          </p:cNvPr>
          <p:cNvSpPr txBox="1">
            <a:spLocks/>
          </p:cNvSpPr>
          <p:nvPr/>
        </p:nvSpPr>
        <p:spPr>
          <a:xfrm>
            <a:off x="1318356" y="133424"/>
            <a:ext cx="7507592" cy="947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defRPr/>
            </a:pPr>
            <a:r>
              <a:rPr lang="ru-RU" sz="4000" b="0" kern="0" dirty="0">
                <a:latin typeface="Calibri"/>
              </a:rPr>
              <a:t>Пять сфер деятельности общины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6142FE-C60C-B3CB-002E-0EF70B194BC7}"/>
              </a:ext>
            </a:extLst>
          </p:cNvPr>
          <p:cNvSpPr txBox="1">
            <a:spLocks/>
          </p:cNvSpPr>
          <p:nvPr/>
        </p:nvSpPr>
        <p:spPr>
          <a:xfrm>
            <a:off x="497362" y="1312178"/>
            <a:ext cx="9521282" cy="5327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>
            <a:lvl1pPr marL="0" marR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4572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9144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1371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18288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742950" indent="-742950" algn="l">
              <a:spcAft>
                <a:spcPts val="1200"/>
              </a:spcAft>
              <a:buFontTx/>
              <a:buAutoNum type="arabicPeriod"/>
            </a:pPr>
            <a:r>
              <a:rPr lang="ru-RU" sz="3600" b="1" kern="0" dirty="0">
                <a:latin typeface="+mn-lt"/>
              </a:rPr>
              <a:t>Поиск новых людей </a:t>
            </a:r>
            <a:r>
              <a:rPr lang="ru-RU" sz="3600" kern="0" dirty="0">
                <a:latin typeface="+mn-lt"/>
              </a:rPr>
              <a:t>(подготовка почвы);</a:t>
            </a:r>
          </a:p>
          <a:p>
            <a:pPr marL="742950" indent="-742950" algn="l">
              <a:spcAft>
                <a:spcPts val="1200"/>
              </a:spcAft>
              <a:buFontTx/>
              <a:buAutoNum type="arabicPeriod"/>
            </a:pPr>
            <a:r>
              <a:rPr lang="ru-RU" sz="3600" b="1" kern="0" dirty="0">
                <a:latin typeface="+mn-lt"/>
              </a:rPr>
              <a:t>Информирование и приглашение людей в Школу Библии </a:t>
            </a:r>
            <a:r>
              <a:rPr lang="ru-RU" sz="3600" kern="0" dirty="0">
                <a:latin typeface="+mn-lt"/>
              </a:rPr>
              <a:t>(сеяние);</a:t>
            </a:r>
          </a:p>
          <a:p>
            <a:pPr marL="742950" indent="-742950" algn="l">
              <a:spcAft>
                <a:spcPts val="1200"/>
              </a:spcAft>
              <a:buFontTx/>
              <a:buAutoNum type="arabicPeriod"/>
            </a:pPr>
            <a:r>
              <a:rPr lang="ru-RU" sz="3600" b="1" kern="0" dirty="0">
                <a:latin typeface="+mn-lt"/>
              </a:rPr>
              <a:t>Обучение Библии </a:t>
            </a:r>
            <a:r>
              <a:rPr lang="ru-RU" sz="3600" kern="0" dirty="0">
                <a:latin typeface="+mn-lt"/>
              </a:rPr>
              <a:t>(взращивание урожая);</a:t>
            </a:r>
          </a:p>
          <a:p>
            <a:pPr marL="742950" indent="-742950" algn="l">
              <a:spcAft>
                <a:spcPts val="1200"/>
              </a:spcAft>
              <a:buFontTx/>
              <a:buAutoNum type="arabicPeriod"/>
            </a:pPr>
            <a:r>
              <a:rPr lang="ru-RU" sz="3600" b="1" kern="0" dirty="0">
                <a:latin typeface="+mn-lt"/>
              </a:rPr>
              <a:t>Крещение. Евангельская программа</a:t>
            </a:r>
            <a:r>
              <a:rPr lang="ru-RU" sz="3600" kern="0" dirty="0">
                <a:latin typeface="+mn-lt"/>
              </a:rPr>
              <a:t> (сбор урожая);</a:t>
            </a:r>
          </a:p>
          <a:p>
            <a:pPr marL="742950" indent="-742950" algn="l">
              <a:spcAft>
                <a:spcPts val="1200"/>
              </a:spcAft>
              <a:buFontTx/>
              <a:buAutoNum type="arabicPeriod"/>
            </a:pPr>
            <a:r>
              <a:rPr lang="ru-RU" sz="3600" b="1" kern="0" dirty="0">
                <a:latin typeface="+mn-lt"/>
              </a:rPr>
              <a:t>Ученичество. Обучение евангельскому служению</a:t>
            </a:r>
            <a:r>
              <a:rPr lang="ru-RU" sz="3600" kern="0" dirty="0">
                <a:latin typeface="+mn-lt"/>
              </a:rPr>
              <a:t> (сохранение урожая).</a:t>
            </a:r>
            <a:endParaRPr lang="ru-RU" sz="40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422660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2031194" y="258420"/>
            <a:ext cx="8208139" cy="973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/>
            <a:r>
              <a:rPr lang="ru-RU" sz="3400" b="0" kern="0" dirty="0">
                <a:latin typeface="Calibri"/>
              </a:rPr>
              <a:t>1. Поиск новых людей – </a:t>
            </a:r>
            <a:r>
              <a:rPr lang="ru-RU" sz="3400" kern="0" dirty="0">
                <a:latin typeface="Calibri"/>
              </a:rPr>
              <a:t>Подготовка почвы</a:t>
            </a:r>
            <a:endParaRPr kumimoji="0" lang="ru-RU" sz="34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B4F94AFF-186A-48B4-1BC7-2ADD75016FC1}"/>
              </a:ext>
            </a:extLst>
          </p:cNvPr>
          <p:cNvSpPr txBox="1">
            <a:spLocks/>
          </p:cNvSpPr>
          <p:nvPr/>
        </p:nvSpPr>
        <p:spPr>
          <a:xfrm>
            <a:off x="517239" y="1510754"/>
            <a:ext cx="9722095" cy="508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289957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Социальные  мероприятия;</a:t>
            </a:r>
          </a:p>
          <a:p>
            <a:pPr marL="1289957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Программы по здоровому образу жизни; </a:t>
            </a:r>
          </a:p>
          <a:p>
            <a:pPr marL="1289957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Концерты; </a:t>
            </a:r>
          </a:p>
          <a:p>
            <a:pPr marL="1289957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Благотворительные акции;</a:t>
            </a:r>
          </a:p>
          <a:p>
            <a:pPr marL="1289957" lvl="1" indent="-5715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Культурные программы… </a:t>
            </a:r>
          </a:p>
          <a:p>
            <a:pPr marL="180000" lvl="1" indent="0">
              <a:lnSpc>
                <a:spcPct val="100000"/>
              </a:lnSpc>
              <a:buFontTx/>
              <a:buNone/>
            </a:pPr>
            <a:endParaRPr lang="ru-RU" sz="1600" b="1" kern="0" dirty="0">
              <a:latin typeface="+mn-lt"/>
            </a:endParaRP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r>
              <a:rPr lang="ru-RU" sz="3600" b="1" kern="0" dirty="0">
                <a:latin typeface="+mn-lt"/>
              </a:rPr>
              <a:t>Цель – обогатить членов церкви новыми знакомыми </a:t>
            </a:r>
            <a:r>
              <a:rPr lang="ru-RU" sz="3600" kern="0" dirty="0">
                <a:latin typeface="+mn-lt"/>
              </a:rPr>
              <a:t>и создать благоприятные условия для посева духовных семян</a:t>
            </a:r>
            <a:endParaRPr lang="ru-RU" sz="4000" b="1" kern="0" dirty="0">
              <a:latin typeface="+mn-lt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7378B54D-BACC-DB32-E10E-B1905FF701C8}"/>
              </a:ext>
            </a:extLst>
          </p:cNvPr>
          <p:cNvCxnSpPr>
            <a:cxnSpLocks/>
          </p:cNvCxnSpPr>
          <p:nvPr/>
        </p:nvCxnSpPr>
        <p:spPr>
          <a:xfrm>
            <a:off x="397565" y="1397496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CB9DDD-0ED9-0906-F1F4-84F0397C5D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337926" y="-10416"/>
            <a:ext cx="1693269" cy="138201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2875075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796A822-C55D-9977-4A1D-665E77E6AEB7}"/>
              </a:ext>
            </a:extLst>
          </p:cNvPr>
          <p:cNvCxnSpPr>
            <a:cxnSpLocks/>
          </p:cNvCxnSpPr>
          <p:nvPr/>
        </p:nvCxnSpPr>
        <p:spPr>
          <a:xfrm>
            <a:off x="397565" y="1397496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2070951" y="84027"/>
            <a:ext cx="7868176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/>
            <a:r>
              <a:rPr lang="ru-RU" sz="3600" b="0" kern="0" dirty="0">
                <a:latin typeface="Calibri"/>
              </a:rPr>
              <a:t>2. Информирование и приглашение людей в Школу Библии – </a:t>
            </a:r>
            <a:r>
              <a:rPr lang="ru-RU" sz="3600" kern="0" dirty="0">
                <a:latin typeface="Calibri"/>
              </a:rPr>
              <a:t>Сеяние</a:t>
            </a:r>
            <a:endParaRPr kumimoji="0" lang="ru-RU" sz="36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Helvetica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B58FF8-4DA8-54F5-7ED3-E46B3E52D39A}"/>
              </a:ext>
            </a:extLst>
          </p:cNvPr>
          <p:cNvSpPr txBox="1">
            <a:spLocks/>
          </p:cNvSpPr>
          <p:nvPr/>
        </p:nvSpPr>
        <p:spPr>
          <a:xfrm>
            <a:off x="457605" y="1550715"/>
            <a:ext cx="9722095" cy="46513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Распространения литературы, миссионерских книг, буклетов, пригласительных;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Онлайн-реклама, приглашения в социальных сетях;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Посещение членов церкви и приглашение родственников…</a:t>
            </a: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endParaRPr lang="ru-RU" sz="1600" b="1" kern="0" dirty="0">
              <a:latin typeface="+mn-lt"/>
            </a:endParaRP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r>
              <a:rPr lang="ru-RU" sz="3600" b="1" kern="0" dirty="0">
                <a:latin typeface="+mn-lt"/>
              </a:rPr>
              <a:t>Цель – найти учеников в Школу Библии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8B910C-271B-03B2-87CC-36B10376F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337926" y="-10416"/>
            <a:ext cx="1693269" cy="138201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4514168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2031195" y="103905"/>
            <a:ext cx="8008952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algn="ctr"/>
            <a:r>
              <a:rPr lang="ru-RU" sz="3600" b="0" kern="0" dirty="0">
                <a:latin typeface="Calibri"/>
              </a:rPr>
              <a:t>3. Обучение Библии – </a:t>
            </a:r>
            <a:r>
              <a:rPr lang="ru-RU" sz="3600" kern="0" dirty="0">
                <a:latin typeface="Calibri"/>
              </a:rPr>
              <a:t>Взращивание урожая</a:t>
            </a:r>
          </a:p>
        </p:txBody>
      </p:sp>
      <p:sp>
        <p:nvSpPr>
          <p:cNvPr id="2" name="Объект 2">
            <a:extLst>
              <a:ext uri="{FF2B5EF4-FFF2-40B4-BE49-F238E27FC236}">
                <a16:creationId xmlns:a16="http://schemas.microsoft.com/office/drawing/2014/main" id="{034CAE46-FD55-4139-B6AD-CCE09455BE76}"/>
              </a:ext>
            </a:extLst>
          </p:cNvPr>
          <p:cNvSpPr txBox="1">
            <a:spLocks/>
          </p:cNvSpPr>
          <p:nvPr/>
        </p:nvSpPr>
        <p:spPr>
          <a:xfrm>
            <a:off x="457605" y="1729616"/>
            <a:ext cx="9722095" cy="46910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175657" lvl="1" indent="-4572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Школа Библии (включая пасторский класс и библейские курсы);</a:t>
            </a:r>
          </a:p>
          <a:p>
            <a:pPr marL="1175657" lvl="1" indent="-457200"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Малые группы;</a:t>
            </a:r>
          </a:p>
          <a:p>
            <a:pPr marL="180000" lvl="1" indent="0">
              <a:lnSpc>
                <a:spcPct val="100000"/>
              </a:lnSpc>
              <a:buFontTx/>
              <a:buNone/>
            </a:pPr>
            <a:endParaRPr lang="ru-RU" sz="1600" b="1" kern="0" dirty="0">
              <a:latin typeface="+mn-lt"/>
            </a:endParaRP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r>
              <a:rPr lang="ru-RU" sz="3600" b="1" kern="0" dirty="0">
                <a:latin typeface="+mn-lt"/>
              </a:rPr>
              <a:t>Цель – обучить новых людей истинам Священного Писания и призвать их посвятить свою жизнь Богу</a:t>
            </a:r>
          </a:p>
        </p:txBody>
      </p: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CEAF1C83-29BA-8F67-875E-AAD44BD28982}"/>
              </a:ext>
            </a:extLst>
          </p:cNvPr>
          <p:cNvCxnSpPr>
            <a:cxnSpLocks/>
          </p:cNvCxnSpPr>
          <p:nvPr/>
        </p:nvCxnSpPr>
        <p:spPr>
          <a:xfrm>
            <a:off x="397565" y="1397496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5B8243D-B674-FCED-5DF2-117A528581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337926" y="-10416"/>
            <a:ext cx="1693269" cy="1382014"/>
          </a:xfrm>
          <a:prstGeom prst="rect">
            <a:avLst/>
          </a:prstGeom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2659589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6753CD-DCF2-FB15-E98F-D67782B6B4FA}"/>
              </a:ext>
            </a:extLst>
          </p:cNvPr>
          <p:cNvSpPr txBox="1">
            <a:spLocks/>
          </p:cNvSpPr>
          <p:nvPr/>
        </p:nvSpPr>
        <p:spPr>
          <a:xfrm>
            <a:off x="1377990" y="44271"/>
            <a:ext cx="8741669" cy="118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rtlCol="0" anchor="ctr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1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lvl="0" algn="ctr">
              <a:spcBef>
                <a:spcPts val="1000"/>
              </a:spcBef>
            </a:pPr>
            <a:r>
              <a:rPr lang="ru-RU" sz="4000" b="0" kern="0" dirty="0">
                <a:latin typeface="Calibri"/>
              </a:rPr>
              <a:t>4. Крещение – </a:t>
            </a:r>
            <a:r>
              <a:rPr lang="ru-RU" sz="4000" kern="0" dirty="0">
                <a:latin typeface="Calibri"/>
              </a:rPr>
              <a:t>Сбор урожая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124B6FB-D2E7-50E2-117D-6518A0A04F06}"/>
              </a:ext>
            </a:extLst>
          </p:cNvPr>
          <p:cNvCxnSpPr>
            <a:cxnSpLocks/>
          </p:cNvCxnSpPr>
          <p:nvPr/>
        </p:nvCxnSpPr>
        <p:spPr>
          <a:xfrm>
            <a:off x="397565" y="1397496"/>
            <a:ext cx="9722095" cy="0"/>
          </a:xfrm>
          <a:prstGeom prst="line">
            <a:avLst/>
          </a:prstGeom>
          <a:noFill/>
          <a:ln w="50800" cap="flat">
            <a:solidFill>
              <a:schemeClr val="accent4">
                <a:lumMod val="50000"/>
              </a:schemeClr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BCEDFD-2708-4B2B-3BC0-2D9D74A1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16440"/>
          <a:stretch/>
        </p:blipFill>
        <p:spPr>
          <a:xfrm>
            <a:off x="337926" y="-10416"/>
            <a:ext cx="1693269" cy="1382014"/>
          </a:xfrm>
          <a:prstGeom prst="rect">
            <a:avLst/>
          </a:prstGeom>
          <a:effectLst>
            <a:softEdge rad="50800"/>
          </a:effec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0BF58694-01E6-57DD-C56F-17D9D41AF09B}"/>
              </a:ext>
            </a:extLst>
          </p:cNvPr>
          <p:cNvSpPr txBox="1">
            <a:spLocks/>
          </p:cNvSpPr>
          <p:nvPr/>
        </p:nvSpPr>
        <p:spPr>
          <a:xfrm>
            <a:off x="218661" y="1630229"/>
            <a:ext cx="10118035" cy="47506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0" marR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718457" marR="0" indent="-261257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1195753" marR="0" indent="-281353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1676400" marR="0" indent="-304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2161309" marR="0" indent="-332509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26924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31496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36068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4064000" marR="0" indent="-4064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3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marL="1175657" lvl="1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ru-RU" sz="3600" kern="0" dirty="0">
                <a:latin typeface="+mn-lt"/>
              </a:rPr>
              <a:t>Евангельские программы </a:t>
            </a:r>
          </a:p>
          <a:p>
            <a:pPr marL="180000" lvl="1" indent="0" algn="ctr">
              <a:lnSpc>
                <a:spcPct val="100000"/>
              </a:lnSpc>
              <a:buFontTx/>
              <a:buNone/>
            </a:pPr>
            <a:r>
              <a:rPr lang="ru-RU" sz="3600" b="1" kern="0" dirty="0">
                <a:latin typeface="+mn-lt"/>
              </a:rPr>
              <a:t>Цель – призвать людей принять Иисуса Христа, как личного Спасителя и креститься</a:t>
            </a:r>
            <a:endParaRPr lang="ru-RU" sz="3600" kern="0" dirty="0">
              <a:latin typeface="+mn-lt"/>
            </a:endParaRPr>
          </a:p>
          <a:p>
            <a:pPr marL="180000" lvl="1" indent="0">
              <a:lnSpc>
                <a:spcPct val="100000"/>
              </a:lnSpc>
              <a:spcBef>
                <a:spcPts val="0"/>
              </a:spcBef>
              <a:buFontTx/>
              <a:buNone/>
            </a:pPr>
            <a:endParaRPr lang="ru-RU" sz="1600" kern="0" dirty="0">
              <a:latin typeface="+mn-lt"/>
            </a:endParaRPr>
          </a:p>
          <a:p>
            <a:pPr marL="180000" lvl="1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sz="4400" b="1" kern="0" dirty="0">
                <a:latin typeface="+mn-lt"/>
              </a:rPr>
              <a:t>Важно!</a:t>
            </a:r>
            <a:r>
              <a:rPr lang="ru-RU" sz="4400" kern="0" dirty="0">
                <a:latin typeface="+mn-lt"/>
              </a:rPr>
              <a:t> </a:t>
            </a:r>
          </a:p>
          <a:p>
            <a:pPr marL="180000" lvl="1" indent="0" algn="ctr">
              <a:lnSpc>
                <a:spcPct val="100000"/>
              </a:lnSpc>
              <a:spcBef>
                <a:spcPts val="0"/>
              </a:spcBef>
              <a:buFontTx/>
              <a:buNone/>
            </a:pPr>
            <a:r>
              <a:rPr lang="ru-RU" sz="3600" kern="0" dirty="0">
                <a:latin typeface="+mn-lt"/>
              </a:rPr>
              <a:t>Община должна планировать евангельские программы и крещения, чтобы в годичном плане заранее были проставлены даты этих служений</a:t>
            </a:r>
          </a:p>
        </p:txBody>
      </p:sp>
    </p:spTree>
    <p:extLst>
      <p:ext uri="{BB962C8B-B14F-4D97-AF65-F5344CB8AC3E}">
        <p14:creationId xmlns:p14="http://schemas.microsoft.com/office/powerpoint/2010/main" val="92151428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 bldLvl="2"/>
    </p:bldLst>
  </p:timing>
</p:sld>
</file>

<file path=ppt/theme/theme1.xml><?xml version="1.0" encoding="utf-8"?>
<a:theme xmlns:a="http://schemas.openxmlformats.org/drawingml/2006/main" name="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2.xml><?xml version="1.0" encoding="utf-8"?>
<a:theme xmlns:a="http://schemas.openxmlformats.org/drawingml/2006/main" name="1_Тема Office">
  <a:themeElements>
    <a:clrScheme name="MSFT_04_Educatio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2606E"/>
      </a:accent1>
      <a:accent2>
        <a:srgbClr val="0F3955"/>
      </a:accent2>
      <a:accent3>
        <a:srgbClr val="FFC000"/>
      </a:accent3>
      <a:accent4>
        <a:srgbClr val="BF678E"/>
      </a:accent4>
      <a:accent5>
        <a:srgbClr val="731F1C"/>
      </a:accent5>
      <a:accent6>
        <a:srgbClr val="7A9E56"/>
      </a:accent6>
      <a:hlink>
        <a:srgbClr val="00B0F0"/>
      </a:hlink>
      <a:folHlink>
        <a:srgbClr val="595959"/>
      </a:folHlink>
    </a:clrScheme>
    <a:fontScheme name="MSFT_04_Education">
      <a:majorFont>
        <a:latin typeface="Corbel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78226_TF00475556" id="{B4555943-04F2-4CB3-8390-D6F0D45A095E}" vid="{1A981C8E-D58C-4027-BEFE-8329C07BCACB}"/>
    </a:ext>
  </a:extLst>
</a:theme>
</file>

<file path=ppt/theme/theme3.xml><?xml version="1.0" encoding="utf-8"?>
<a:theme xmlns:a="http://schemas.openxmlformats.org/drawingml/2006/main" name="1_Брендбук">
  <a:themeElements>
    <a:clrScheme name="Tema do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o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Брендбук" id="{C1647FE6-2070-4F39-80E9-1297775308EE}" vid="{22652E44-0DC9-4C58-83CB-E50ED8D173CD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1389</Words>
  <Application>Microsoft Macintosh PowerPoint</Application>
  <PresentationFormat>Широкоэкранный</PresentationFormat>
  <Paragraphs>193</Paragraphs>
  <Slides>30</Slides>
  <Notes>22</Notes>
  <HiddenSlides>5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8" baseType="lpstr">
      <vt:lpstr>Arial</vt:lpstr>
      <vt:lpstr>Calibri</vt:lpstr>
      <vt:lpstr>Calibri Light</vt:lpstr>
      <vt:lpstr>Corbel</vt:lpstr>
      <vt:lpstr>Helvetica</vt:lpstr>
      <vt:lpstr>Брендбук</vt:lpstr>
      <vt:lpstr>1_Тема Office</vt:lpstr>
      <vt:lpstr>1_Брендбук</vt:lpstr>
      <vt:lpstr>Системный подход в Школе Библии   Администрирование и отчетность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жан таранюк</dc:creator>
  <cp:lastModifiedBy>Microsoft Office User</cp:lastModifiedBy>
  <cp:revision>20</cp:revision>
  <dcterms:created xsi:type="dcterms:W3CDTF">2022-04-26T13:08:03Z</dcterms:created>
  <dcterms:modified xsi:type="dcterms:W3CDTF">2022-09-04T16:59:37Z</dcterms:modified>
</cp:coreProperties>
</file>