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1"/>
  </p:notesMasterIdLst>
  <p:sldIdLst>
    <p:sldId id="261" r:id="rId2"/>
    <p:sldId id="285" r:id="rId3"/>
    <p:sldId id="284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  <p:sldId id="322" r:id="rId17"/>
    <p:sldId id="320" r:id="rId18"/>
    <p:sldId id="32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B7F0-21DB-4860-A83E-1769643F406E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F6FB-F35B-46A7-8F41-D2A66BB71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562" y="285789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562" y="4905542"/>
            <a:ext cx="9144001" cy="717046"/>
          </a:xfrm>
          <a:prstGeom prst="rect">
            <a:avLst/>
          </a:prstGeom>
        </p:spPr>
        <p:txBody>
          <a:bodyPr anchor="ctr"/>
          <a:lstStyle>
            <a:lvl1pPr algn="ctr"/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6648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03139" y="365125"/>
            <a:ext cx="498056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403139" y="1825624"/>
            <a:ext cx="4980564" cy="46335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92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15935" y="365125"/>
            <a:ext cx="5798105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5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15935" y="1825625"/>
            <a:ext cx="5798105" cy="4361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1613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08131" y="4626040"/>
            <a:ext cx="9144001" cy="1969312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779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78453" y="365125"/>
            <a:ext cx="487659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78453" y="1825624"/>
            <a:ext cx="4876592" cy="457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858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41224" y="365125"/>
            <a:ext cx="5917474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341224" y="1825625"/>
            <a:ext cx="5917474" cy="436116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  <a:lvl2pPr algn="r">
              <a:defRPr>
                <a:solidFill>
                  <a:srgbClr val="FFFFFF"/>
                </a:solidFill>
              </a:defRPr>
            </a:lvl2pPr>
            <a:lvl3pPr algn="r">
              <a:defRPr>
                <a:solidFill>
                  <a:srgbClr val="FFFFFF"/>
                </a:solidFill>
              </a:defRPr>
            </a:lvl3pPr>
            <a:lvl4pPr algn="r">
              <a:defRPr>
                <a:solidFill>
                  <a:srgbClr val="FFFFFF"/>
                </a:solidFill>
              </a:defRPr>
            </a:lvl4pPr>
            <a:lvl5pPr algn="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399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540222"/>
            <a:ext cx="6613188" cy="195005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3249036"/>
            <a:ext cx="10515600" cy="2927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166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28407" y="948785"/>
            <a:ext cx="8300728" cy="13255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28407" y="2451370"/>
            <a:ext cx="8300728" cy="342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539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5388" y="365125"/>
            <a:ext cx="4610912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45388" y="1825625"/>
            <a:ext cx="4610912" cy="4730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915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09518" y="1844829"/>
            <a:ext cx="458694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2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309517" y="373625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6" name="Espaço Reservado para Texto 4"/>
          <p:cNvSpPr>
            <a:spLocks noGrp="1"/>
          </p:cNvSpPr>
          <p:nvPr>
            <p:ph type="body" sz="quarter" idx="14"/>
          </p:nvPr>
        </p:nvSpPr>
        <p:spPr>
          <a:xfrm>
            <a:off x="5609104" y="373626"/>
            <a:ext cx="4586949" cy="1133885"/>
          </a:xfrm>
          <a:prstGeom prst="rect">
            <a:avLst/>
          </a:prstGeom>
        </p:spPr>
        <p:txBody>
          <a:bodyPr anchor="b"/>
          <a:lstStyle/>
          <a:p>
            <a:pPr lvl="0">
              <a:defRPr sz="3600" b="1"/>
            </a:pPr>
            <a:r>
              <a:rPr lang="ru-RU" smtClean="0"/>
              <a:t>Образец текста</a:t>
            </a:r>
          </a:p>
        </p:txBody>
      </p:sp>
      <p:sp>
        <p:nvSpPr>
          <p:cNvPr id="2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533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8257" y="2585277"/>
            <a:ext cx="9144001" cy="2387601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136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237064" y="365125"/>
            <a:ext cx="6809362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237064" y="1825625"/>
            <a:ext cx="6809362" cy="4351338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4314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94072" y="365125"/>
            <a:ext cx="9662653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4072" y="1825625"/>
            <a:ext cx="966265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83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4742" y="365125"/>
            <a:ext cx="961349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4742" y="1825625"/>
            <a:ext cx="961349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0403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15265" y="365125"/>
            <a:ext cx="4708188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15265" y="1825624"/>
            <a:ext cx="4708188" cy="46919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106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9932" y="4470400"/>
            <a:ext cx="9144001" cy="238760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624469" y="862005"/>
            <a:ext cx="4365105" cy="132556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84C6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24469" y="2322504"/>
            <a:ext cx="4365105" cy="43513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C67"/>
                </a:solidFill>
              </a:defRPr>
            </a:lvl1pPr>
            <a:lvl2pPr>
              <a:defRPr>
                <a:solidFill>
                  <a:srgbClr val="384C67"/>
                </a:solidFill>
              </a:defRPr>
            </a:lvl2pPr>
            <a:lvl3pPr>
              <a:defRPr>
                <a:solidFill>
                  <a:srgbClr val="384C67"/>
                </a:solidFill>
              </a:defRPr>
            </a:lvl3pPr>
            <a:lvl4pPr>
              <a:defRPr>
                <a:solidFill>
                  <a:srgbClr val="384C67"/>
                </a:solidFill>
              </a:defRPr>
            </a:lvl4pPr>
            <a:lvl5pPr>
              <a:defRPr>
                <a:solidFill>
                  <a:srgbClr val="384C67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416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78720" y="365125"/>
            <a:ext cx="6264614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78720" y="1825625"/>
            <a:ext cx="6264614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3270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80399" y="365125"/>
            <a:ext cx="6264613" cy="1325563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80399" y="1825625"/>
            <a:ext cx="6264613" cy="4614087"/>
          </a:xfrm>
          <a:prstGeom prst="rect">
            <a:avLst/>
          </a:prstGeom>
        </p:spPr>
        <p:txBody>
          <a:bodyPr/>
          <a:lstStyle>
            <a:lvl1pPr algn="r"/>
            <a:lvl2pPr algn="r"/>
            <a:lvl3pPr algn="r"/>
            <a:lvl4pPr algn="r"/>
            <a:lvl5pPr algn="r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5929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42025" y="365125"/>
            <a:ext cx="37333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2025" y="1825625"/>
            <a:ext cx="3733331" cy="45362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85800" indent="-228600">
              <a:defRPr sz="2800">
                <a:solidFill>
                  <a:srgbClr val="FFFFFF"/>
                </a:solidFill>
              </a:defRPr>
            </a:lvl2pPr>
            <a:lvl3pPr marL="1160584" indent="-246184">
              <a:defRPr sz="2800">
                <a:solidFill>
                  <a:srgbClr val="FFFFFF"/>
                </a:solidFill>
              </a:defRPr>
            </a:lvl3pPr>
            <a:lvl4pPr marL="1638300" indent="-266700">
              <a:defRPr sz="2800">
                <a:solidFill>
                  <a:srgbClr val="FFFFFF"/>
                </a:solidFill>
              </a:defRPr>
            </a:lvl4pPr>
            <a:lvl5pPr marL="2119745" indent="-290945">
              <a:defRPr sz="2800"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3554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767561" y="365125"/>
            <a:ext cx="4457988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2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767561" y="1825625"/>
            <a:ext cx="4457988" cy="461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59449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  <a:lvl2pPr marL="0" indent="457200" algn="ctr">
              <a:buSzTx/>
              <a:buNone/>
              <a:defRPr sz="2400"/>
            </a:lvl2pPr>
            <a:lvl3pPr marL="0" indent="914400" algn="ctr">
              <a:buSzTx/>
              <a:buNone/>
              <a:defRPr sz="2400"/>
            </a:lvl3pPr>
            <a:lvl4pPr marL="0" indent="1371600" algn="ctr">
              <a:buSzTx/>
              <a:buNone/>
              <a:defRPr sz="2400"/>
            </a:lvl4pPr>
            <a:lvl5pPr marL="0" indent="1828800" algn="ctr">
              <a:buSzTx/>
              <a:buNone/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8126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98842" y="365125"/>
            <a:ext cx="8454957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98842" y="1825625"/>
            <a:ext cx="845495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019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4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4453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5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828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6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7718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abeçalho da Se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6430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3866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388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lvl="0">
              <a:defRPr sz="2400" b="1"/>
            </a:pPr>
            <a:r>
              <a:rPr lang="ru-RU" smtClean="0"/>
              <a:t>Образец текста</a:t>
            </a:r>
          </a:p>
        </p:txBody>
      </p:sp>
      <p:sp>
        <p:nvSpPr>
          <p:cNvPr id="3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6681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9960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336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3pPr marL="1219200" indent="-304800"/>
            <a:lvl4pPr marL="1737360" indent="-365760"/>
            <a:lvl5pPr marL="2194560" indent="-365760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3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lvl="0">
              <a:defRPr sz="1600"/>
            </a:pPr>
            <a:r>
              <a:rPr lang="ru-RU" smtClean="0"/>
              <a:t>Образец текста</a:t>
            </a:r>
          </a:p>
        </p:txBody>
      </p:sp>
      <p:sp>
        <p:nvSpPr>
          <p:cNvPr id="4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0098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2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612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76745" y="365125"/>
            <a:ext cx="3909474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76745" y="1825625"/>
            <a:ext cx="3909474" cy="4168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5502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1262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4855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343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7602" y="365125"/>
            <a:ext cx="47056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77602" y="1825624"/>
            <a:ext cx="4705676" cy="46335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74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4812" y="5043513"/>
            <a:ext cx="1719131" cy="171913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476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4949" y="365125"/>
            <a:ext cx="637467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04949" y="1825625"/>
            <a:ext cx="6374676" cy="4627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pic>
        <p:nvPicPr>
          <p:cNvPr id="85" name="adventist-symbol-tm--white.pdf" descr="adventist-symbol-tm--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77341" y="5267180"/>
            <a:ext cx="1539359" cy="153936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2405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259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ítulo 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4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551713" y="495755"/>
            <a:ext cx="4634506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551713" y="1956255"/>
            <a:ext cx="4634506" cy="4418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324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3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76136" y="2475827"/>
            <a:ext cx="6374861" cy="1914628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522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" y="0"/>
            <a:ext cx="10472288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adventist-symbol-tm--white.pdf" descr="adventist-symbol-tm--white.pdf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10536058" y="5188376"/>
            <a:ext cx="1628678" cy="16286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2B543123-AD9C-431F-A31F-64095D461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5" r:id="rId4"/>
    <p:sldLayoutId id="2147483736" r:id="rId5"/>
    <p:sldLayoutId id="2147483737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73" r:id="rId40"/>
    <p:sldLayoutId id="2147483774" r:id="rId41"/>
    <p:sldLayoutId id="2147483776" r:id="rId42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18457" marR="0" indent="-261257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95753" marR="0" indent="-28135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61309" marR="0" indent="-33250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924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1496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6068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64000" marR="0" indent="-4064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562" y="1536834"/>
            <a:ext cx="9144001" cy="23876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mtClean="0"/>
              <a:t>Общие рекомендации </a:t>
            </a:r>
            <a:r>
              <a:rPr lang="ru-RU" dirty="0" smtClean="0"/>
              <a:t>по проведению библейского урока»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318234" y="4905542"/>
            <a:ext cx="4789329" cy="71704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Семинар </a:t>
            </a:r>
            <a:r>
              <a:rPr lang="en-US" sz="2400" i="1" dirty="0" smtClean="0"/>
              <a:t>#14</a:t>
            </a:r>
            <a:endParaRPr lang="ru-RU" sz="2400" i="1" dirty="0" smtClean="0"/>
          </a:p>
          <a:p>
            <a:r>
              <a:rPr lang="ru-RU" sz="2400" i="1" dirty="0" smtClean="0"/>
              <a:t>Программа </a:t>
            </a:r>
            <a:r>
              <a:rPr lang="ru-RU" sz="2400" i="1" dirty="0"/>
              <a:t>обучения </a:t>
            </a:r>
            <a:r>
              <a:rPr lang="ru-RU" sz="2400" i="1" dirty="0" smtClean="0"/>
              <a:t>ШБ</a:t>
            </a:r>
            <a:endParaRPr lang="en-US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" y="0"/>
            <a:ext cx="1355677" cy="13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7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8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Убедитесь, что ответ записан, и двигайтесь дальше.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976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9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проверяйте урок.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126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10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ученику сразу весь комплект уроков.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каждой встрече выдавайте по одному уроку.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89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11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краткий обзор прошлого урока.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000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12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Проверяйте, насколько понятен материал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729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90"/>
            <a:ext cx="9476942" cy="8283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еще...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241739" y="1660634"/>
            <a:ext cx="10268606" cy="4497981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20000"/>
              </a:lnSpc>
              <a:buFont typeface="+mj-lt"/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отправиться на урок, совершите молитву дома.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приветливы, вежливы и тактичны.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 по имени.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урок сами.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встречах используйте печатную Библию.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опыты исследования Писания.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делитесь своими личными проблемами и никого 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критикуйте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70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90"/>
            <a:ext cx="9476942" cy="5129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еще...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241739" y="1303284"/>
            <a:ext cx="10268606" cy="4855332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20000"/>
              </a:lnSpc>
              <a:buFont typeface="+mj-lt"/>
              <a:buAutoNum type="arabicParenR" startAt="8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могут появиться люди, желающие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 уроков. Позвольте им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сделать, несмотря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вы уже прошли часть курса. Иногда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присоединился к изучению библейских уроков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курса, принимают Христа раньше тех, кто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обучался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начала.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8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задали сложный вопрос, на который у вас нет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смущайтесь и скажите, что вам необходимо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ответа.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8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учеников, понятно ли 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8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не отменяйте уроки и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переносите 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другое время.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42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71" y="197456"/>
            <a:ext cx="9476942" cy="6496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еще...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241739" y="1223682"/>
            <a:ext cx="10268606" cy="4934933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20000"/>
              </a:lnSpc>
              <a:buFont typeface="+mj-lt"/>
              <a:buAutoNum type="arabicParenR" startAt="12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Воздержитесь от высказывания своего мнения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обсуждаемой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 Излагайте Слово Божье, используя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 говорит Библия», «так говорит Господь».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12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слишком много времени с людьми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конфессий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убедившись, что они преследуют цель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вас.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12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работающий телевизор / магнитола 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радиоприемник мешает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урока, вежливо и тактично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выключить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 время занятий.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12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мешают проведению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12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3" indent="-5143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время, когда дети спят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школе;</a:t>
            </a:r>
          </a:p>
          <a:p>
            <a:pPr marL="900000" indent="-5143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собой человека, который сможет занять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900000" indent="-5143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интересную,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иллюстрированную книгу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733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90"/>
            <a:ext cx="9476942" cy="5129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еще...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22729" y="968963"/>
            <a:ext cx="10187616" cy="5189653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20000"/>
              </a:lnSpc>
              <a:buFont typeface="+mj-lt"/>
              <a:buAutoNum type="arabicParenR" startAt="16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ученик принимает решение в пользу Бога,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предлагается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каждого урока, закрепите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краткой молитвой. 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постарайтесь как можно скорее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уйти. Оставьте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со Словом Божьим. Пусть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последними прозвучат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Божьи слова и слова молитвы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16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16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преподавать библейские уроки, и Бог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даст успех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служению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16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arenR" startAt="16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воздавайте Ему славу.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31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31117" y="262759"/>
            <a:ext cx="3271372" cy="4330262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«победа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Господа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Притч. 21:31).</a:t>
            </a:r>
            <a:endParaRPr lang="en-US" sz="2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7" y="150729"/>
            <a:ext cx="2918292" cy="2918292"/>
          </a:xfrm>
          <a:prstGeom prst="rect">
            <a:avLst/>
          </a:prstGeom>
        </p:spPr>
      </p:pic>
      <p:pic>
        <p:nvPicPr>
          <p:cNvPr id="1026" name="Picture 2" descr="https://steemitimages.com/p/5ShzsKnKF7vqy4uHRHBxGsPNato4cTYCV7u6mN2EW4A6ADLT8X5WUehZKhC9pKwnsVwsJM7uU4u7e47kEPS7UVAZJxA9YGjgwax8YZpPHWK3RSBy9tZsYYw8WnuqD3qzbgyZP4nQLNpooy2SGEFr1jc2?format=match&amp;mode=f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1" y="3069021"/>
            <a:ext cx="6735962" cy="3788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5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274" y="326130"/>
            <a:ext cx="9144001" cy="16270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4800" dirty="0" smtClean="0"/>
              <a:t>«Все </a:t>
            </a:r>
            <a:r>
              <a:rPr lang="ru-RU" sz="4800" dirty="0"/>
              <a:t>Писание </a:t>
            </a:r>
            <a:r>
              <a:rPr lang="ru-RU" sz="4800" dirty="0" err="1" smtClean="0"/>
              <a:t>богодухновенно</a:t>
            </a:r>
            <a:r>
              <a:rPr lang="ru-RU" sz="4800" dirty="0" smtClean="0"/>
              <a:t>…»</a:t>
            </a:r>
            <a:br>
              <a:rPr lang="ru-RU" sz="4800" dirty="0" smtClean="0"/>
            </a:br>
            <a:r>
              <a:rPr lang="ru-RU" sz="900" dirty="0" smtClean="0"/>
              <a:t> </a:t>
            </a:r>
            <a:br>
              <a:rPr lang="ru-RU" sz="900" dirty="0" smtClean="0"/>
            </a:br>
            <a:r>
              <a:rPr lang="ru-RU" sz="3200" dirty="0" smtClean="0"/>
              <a:t>(2 Тим. 3:16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10988" y="2420471"/>
            <a:ext cx="9596575" cy="4208929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изучения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Святой Дух оказывает влияние на сердце человека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лишь способствует этому.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столько научить человека, сколько привести его к Иисусу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Господь Сам наставит приходящего к Нему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следующие рекомендации очень важны…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1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/>
              <a:t>Во время урока не проповедуйте. Позвольте</a:t>
            </a:r>
            <a:br>
              <a:rPr lang="ru-RU" sz="3600" dirty="0"/>
            </a:br>
            <a:r>
              <a:rPr lang="ru-RU" sz="3600" dirty="0"/>
              <a:t>Библии говорить самой за себя.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проще вы будете говорить, тем лучше слушатели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поймут ваши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слова»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Уайт. Свидетельства для Церкви, т. 6, с. 383).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0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185832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ru-RU" sz="4000" dirty="0"/>
              <a:t>Придерживайтесь темы урока.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15007" y="2543504"/>
            <a:ext cx="9518983" cy="36151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думать, что вы обязаны выдвигать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пользу соблюдения субботы при первой же встрече со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люди сами поднимают вопрос, скажите им,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об этом преждевременно. Когда же они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предадут сердце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разум и волю Богу, тогда будут готовы искренне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взвесить свидетельства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 им представите относительно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священных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испытующих истин»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Уайт.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Евангелизм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228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79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90"/>
            <a:ext cx="9476942" cy="158505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ru-RU" sz="4400" dirty="0"/>
              <a:t>Научите человека ориентироваться в Библии</a:t>
            </a:r>
            <a:r>
              <a:rPr lang="ru-RU" sz="4400" dirty="0" smtClean="0"/>
              <a:t>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30623" y="2606566"/>
            <a:ext cx="9403368" cy="35520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 терпением относиться к тому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изучения Священного Писания ученики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ищут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библейские стихи. На этом этапе духовного роста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процесс поиска текстов очень ценен.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Указывайте номера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страниц, помогайте им найти требуемый текст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подбадривайте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радоваться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наблюдая за тем, как происходит поиск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библейских сокровищ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321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ru-RU" sz="5400" dirty="0"/>
              <a:t>Подберите оптимальный темп обучения</a:t>
            </a:r>
            <a:r>
              <a:rPr lang="ru-RU" sz="3200" dirty="0" smtClean="0"/>
              <a:t>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08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7" y="285789"/>
            <a:ext cx="9989597" cy="3627305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5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урока обозначьте для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вопросы, которые вы обязательно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пройти во время встречи.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73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6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человеку привыкнуть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библейской лексике.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24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2" y="285789"/>
            <a:ext cx="9476942" cy="2762211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buFont typeface="+mj-lt"/>
              <a:buAutoNum type="arabicPeriod" startAt="7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находить ответы на вопросы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Библии и кратко формулировать их.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89989" y="3489434"/>
            <a:ext cx="9144001" cy="2669181"/>
          </a:xfrm>
        </p:spPr>
        <p:txBody>
          <a:bodyPr/>
          <a:lstStyle/>
          <a:p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" y="-1"/>
            <a:ext cx="683173" cy="6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532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Брендбук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Брендбук" id="{C1647FE6-2070-4F39-80E9-1297775308EE}" vid="{22652E44-0DC9-4C58-83CB-E50ED8D173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Брендбук</Template>
  <TotalTime>5074</TotalTime>
  <Words>648</Words>
  <Application>Microsoft Office PowerPoint</Application>
  <PresentationFormat>Широкоэкранный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Times New Roman</vt:lpstr>
      <vt:lpstr>Брендбук</vt:lpstr>
      <vt:lpstr>«Общие рекомендации по проведению библейского урока»</vt:lpstr>
      <vt:lpstr>«Все Писание богодухновенно…»   (2 Тим. 3:16)</vt:lpstr>
      <vt:lpstr>Во время урока не проповедуйте. Позвольте Библии говорить самой за себя.</vt:lpstr>
      <vt:lpstr>Придерживайтесь темы урока.</vt:lpstr>
      <vt:lpstr>Научите человека ориентироваться в Библии.</vt:lpstr>
      <vt:lpstr>Подберите оптимальный темп обучения.</vt:lpstr>
      <vt:lpstr>Перед началом урока обозначьте для себя вопросы, которые вы обязательно должны пройти во время встречи.</vt:lpstr>
      <vt:lpstr>Помогите человеку привыкнуть к библейской лексике.</vt:lpstr>
      <vt:lpstr>Помогите находить ответы на вопросы урока в Библии и кратко формулировать их.</vt:lpstr>
      <vt:lpstr>Убедитесь, что ответ записан, и двигайтесь дальше.</vt:lpstr>
      <vt:lpstr>Обязательно проверяйте урок.</vt:lpstr>
      <vt:lpstr>Не давайте ученику сразу весь комплект уроков. На каждой встрече выдавайте по одному уроку.</vt:lpstr>
      <vt:lpstr>Делайте краткий обзор прошлого урока.</vt:lpstr>
      <vt:lpstr>Проверяйте, насколько понятен материал</vt:lpstr>
      <vt:lpstr>и еще...</vt:lpstr>
      <vt:lpstr>и еще...</vt:lpstr>
      <vt:lpstr>и еще...</vt:lpstr>
      <vt:lpstr>и еще...</vt:lpstr>
      <vt:lpstr>Помните, что «победа - от Господа»  (Притч. 21:31).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 таранюк</dc:creator>
  <cp:lastModifiedBy>Жан</cp:lastModifiedBy>
  <cp:revision>84</cp:revision>
  <dcterms:created xsi:type="dcterms:W3CDTF">2022-04-26T13:08:03Z</dcterms:created>
  <dcterms:modified xsi:type="dcterms:W3CDTF">2022-09-24T18:27:15Z</dcterms:modified>
</cp:coreProperties>
</file>