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22"/>
  </p:notesMasterIdLst>
  <p:sldIdLst>
    <p:sldId id="481" r:id="rId3"/>
    <p:sldId id="459" r:id="rId4"/>
    <p:sldId id="460" r:id="rId5"/>
    <p:sldId id="477" r:id="rId6"/>
    <p:sldId id="467" r:id="rId7"/>
    <p:sldId id="478" r:id="rId8"/>
    <p:sldId id="468" r:id="rId9"/>
    <p:sldId id="479" r:id="rId10"/>
    <p:sldId id="469" r:id="rId11"/>
    <p:sldId id="470" r:id="rId12"/>
    <p:sldId id="484" r:id="rId13"/>
    <p:sldId id="485" r:id="rId14"/>
    <p:sldId id="486" r:id="rId15"/>
    <p:sldId id="487" r:id="rId16"/>
    <p:sldId id="488" r:id="rId17"/>
    <p:sldId id="489" r:id="rId18"/>
    <p:sldId id="491" r:id="rId19"/>
    <p:sldId id="492" r:id="rId20"/>
    <p:sldId id="4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0" autoAdjust="0"/>
    <p:restoredTop sz="87563"/>
  </p:normalViewPr>
  <p:slideViewPr>
    <p:cSldViewPr snapToGrid="0">
      <p:cViewPr varScale="1">
        <p:scale>
          <a:sx n="73" d="100"/>
          <a:sy n="73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1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0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60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04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49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96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56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18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70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1200" dirty="0">
                <a:latin typeface="Corbel" panose="020B0503020204020204" pitchFamily="34" charset="0"/>
              </a:rPr>
              <a:t>• Библия — это вернейшее пророческое Слово.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1200" dirty="0">
                <a:latin typeface="Corbel" panose="020B0503020204020204" pitchFamily="34" charset="0"/>
              </a:rPr>
              <a:t>• Сегодня миру нужна надежда. Сегодня миру нужна Библия.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1200" dirty="0">
                <a:latin typeface="Corbel" panose="020B0503020204020204" pitchFamily="34" charset="0"/>
              </a:rPr>
              <a:t>• Вот почему, наряду со всеми кризисами и катаклизмами последнего времени, которые предсказала Библия, и которые сбываются на наших глазах, Бог сказал: </a:t>
            </a:r>
            <a:br>
              <a:rPr lang="ru-RU" sz="1200" dirty="0">
                <a:latin typeface="Corbel" panose="020B0503020204020204" pitchFamily="34" charset="0"/>
              </a:rPr>
            </a:br>
            <a:br>
              <a:rPr lang="ru-RU" sz="1200" dirty="0">
                <a:latin typeface="Corbel" panose="020B0503020204020204" pitchFamily="34" charset="0"/>
              </a:rPr>
            </a:br>
            <a:r>
              <a:rPr lang="ru-RU" sz="1200" dirty="0">
                <a:latin typeface="Corbel" panose="020B0503020204020204" pitchFamily="34" charset="0"/>
              </a:rPr>
              <a:t>«</a:t>
            </a:r>
            <a:r>
              <a:rPr lang="ru-RU" sz="1200" i="1" dirty="0">
                <a:latin typeface="Corbel" panose="020B0503020204020204" pitchFamily="34" charset="0"/>
              </a:rPr>
              <a:t>И проповедано будет сие Евангелие Царствия по всей вселенной, во свидетельство всем народам</a:t>
            </a:r>
            <a:r>
              <a:rPr lang="ru-RU" sz="1200" dirty="0">
                <a:latin typeface="Corbel" panose="020B0503020204020204" pitchFamily="34" charset="0"/>
              </a:rPr>
              <a:t>». </a:t>
            </a:r>
            <a:r>
              <a:rPr lang="ru-RU" sz="1100" b="1" dirty="0">
                <a:latin typeface="Corbel" panose="020B0503020204020204" pitchFamily="34" charset="0"/>
              </a:rPr>
              <a:t>Мф. 24:14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1100" b="1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dirty="0">
                <a:latin typeface="Corbel" panose="020B0503020204020204" pitchFamily="34" charset="0"/>
              </a:rPr>
              <a:t>• Сегодня Бог призывает тебя быть тем, кто расскажет миру, что все в руках Господа.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dirty="0">
                <a:latin typeface="Corbel" panose="020B0503020204020204" pitchFamily="34" charset="0"/>
              </a:rPr>
              <a:t>• Сегодня ты должен быть тем, кто принесет людям «Вернейшее пророческое Слово».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dirty="0">
                <a:latin typeface="Corbel" panose="020B0503020204020204" pitchFamily="34" charset="0"/>
              </a:rPr>
              <a:t>• Сегодня ты должен быть тем, кто принесет миру «блаженное упование».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Corbel" panose="020B0503020204020204" pitchFamily="34" charset="0"/>
              </a:rPr>
              <a:t>• Вот почему сегодня от имени Господа я призываю тебя посвятить себя проповеди Слова Божия, преподаванию библейских уроков, приглашению людей в Школу Библии.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82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5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39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99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97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0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19553" b="7280"/>
          <a:stretch/>
        </p:blipFill>
        <p:spPr>
          <a:xfrm>
            <a:off x="231230" y="0"/>
            <a:ext cx="6493098" cy="6866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2047943"/>
            <a:ext cx="4868656" cy="2335193"/>
          </a:xfrm>
        </p:spPr>
        <p:txBody>
          <a:bodyPr rtlCol="0"/>
          <a:lstStyle/>
          <a:p>
            <a:pPr algn="ctr"/>
            <a:r>
              <a:rPr lang="ru-RU" sz="5400" b="1" dirty="0"/>
              <a:t>Библия говорит сегодня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23932" y="0"/>
            <a:ext cx="5872068" cy="6866840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534" y="107578"/>
            <a:ext cx="1625055" cy="16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II. Пророчества, которые сбываются сегодня </a:t>
            </a:r>
            <a:r>
              <a:rPr lang="ru-RU" sz="3500" b="0" kern="0" dirty="0">
                <a:latin typeface="Corbel" panose="020B0503020204020204" pitchFamily="34" charset="0"/>
              </a:rPr>
              <a:t>Мф. 24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492116" y="3009441"/>
            <a:ext cx="9627544" cy="921427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92116" y="1891370"/>
            <a:ext cx="9532991" cy="425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4400" kern="0" dirty="0">
                <a:latin typeface="Corbel" panose="020B0503020204020204" pitchFamily="34" charset="0"/>
              </a:rPr>
              <a:t>Эпидемии, пандемии -</a:t>
            </a:r>
          </a:p>
          <a:p>
            <a:pPr marL="742950" indent="-742950">
              <a:buFontTx/>
              <a:buAutoNum type="alphaLcPeriod"/>
            </a:pPr>
            <a:endParaRPr lang="ru-RU" sz="3600" kern="0" dirty="0">
              <a:latin typeface="Corbel" panose="020B0503020204020204" pitchFamily="34" charset="0"/>
            </a:endParaRPr>
          </a:p>
          <a:p>
            <a:r>
              <a:rPr lang="ru-RU" sz="2800" kern="0" dirty="0">
                <a:latin typeface="Corbel" panose="020B0503020204020204" pitchFamily="34" charset="0"/>
              </a:rPr>
              <a:t>«</a:t>
            </a:r>
            <a:r>
              <a:rPr lang="ru-RU" sz="2800" i="1" kern="0" dirty="0">
                <a:latin typeface="Corbel" panose="020B0503020204020204" pitchFamily="34" charset="0"/>
              </a:rPr>
              <a:t>... все же это - начало болезней</a:t>
            </a:r>
            <a:r>
              <a:rPr lang="ru-RU" sz="2800" kern="0" dirty="0">
                <a:latin typeface="Corbel" panose="020B0503020204020204" pitchFamily="34" charset="0"/>
              </a:rPr>
              <a:t>».</a:t>
            </a:r>
            <a:r>
              <a:rPr lang="ru-RU" sz="2400" b="1" kern="0" dirty="0">
                <a:latin typeface="Corbel" panose="020B0503020204020204" pitchFamily="34" charset="0"/>
              </a:rPr>
              <a:t> Мф. 24:8</a:t>
            </a:r>
          </a:p>
        </p:txBody>
      </p:sp>
    </p:spTree>
    <p:extLst>
      <p:ext uri="{BB962C8B-B14F-4D97-AF65-F5344CB8AC3E}">
        <p14:creationId xmlns:p14="http://schemas.microsoft.com/office/powerpoint/2010/main" val="284409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II. Пророчества, которые сбываются сегодня </a:t>
            </a:r>
            <a:r>
              <a:rPr lang="ru-RU" sz="3500" b="0" kern="0" dirty="0">
                <a:latin typeface="Corbel" panose="020B0503020204020204" pitchFamily="34" charset="0"/>
              </a:rPr>
              <a:t>Мф. 24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492116" y="3156585"/>
            <a:ext cx="9627544" cy="1436435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92116" y="1891370"/>
            <a:ext cx="9532991" cy="425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4400" kern="0" dirty="0">
                <a:latin typeface="Corbel" panose="020B0503020204020204" pitchFamily="34" charset="0"/>
              </a:rPr>
              <a:t>Войны -</a:t>
            </a:r>
          </a:p>
          <a:p>
            <a:pPr marL="742950" indent="-742950">
              <a:buFontTx/>
              <a:buAutoNum type="alphaLcPeriod"/>
            </a:pPr>
            <a:endParaRPr lang="ru-RU" sz="3600" kern="0" dirty="0">
              <a:latin typeface="Corbel" panose="020B0503020204020204" pitchFamily="34" charset="0"/>
            </a:endParaRPr>
          </a:p>
          <a:p>
            <a:r>
              <a:rPr lang="ru-RU" sz="2800" kern="0" dirty="0">
                <a:latin typeface="Corbel" panose="020B0503020204020204" pitchFamily="34" charset="0"/>
              </a:rPr>
              <a:t>«</a:t>
            </a:r>
            <a:r>
              <a:rPr lang="ru-RU" sz="2800" i="1" kern="0" dirty="0">
                <a:latin typeface="Corbel" panose="020B0503020204020204" pitchFamily="34" charset="0"/>
              </a:rPr>
              <a:t>Также услышите о войнах и о военных слухах. Смотрите, не ужасайтесь, ибо надлежит всему тому быть, но это еще не конец...</a:t>
            </a:r>
            <a:r>
              <a:rPr lang="ru-RU" sz="2800" kern="0" dirty="0">
                <a:latin typeface="Corbel" panose="020B0503020204020204" pitchFamily="34" charset="0"/>
              </a:rPr>
              <a:t>»</a:t>
            </a:r>
            <a:r>
              <a:rPr lang="ru-RU" sz="2400" b="1" kern="0" dirty="0">
                <a:latin typeface="Corbel" panose="020B0503020204020204" pitchFamily="34" charset="0"/>
              </a:rPr>
              <a:t> Мф. 24:6</a:t>
            </a:r>
          </a:p>
        </p:txBody>
      </p:sp>
    </p:spTree>
    <p:extLst>
      <p:ext uri="{BB962C8B-B14F-4D97-AF65-F5344CB8AC3E}">
        <p14:creationId xmlns:p14="http://schemas.microsoft.com/office/powerpoint/2010/main" val="168068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II. Пророчества, которые сбываются сегодня </a:t>
            </a:r>
            <a:r>
              <a:rPr lang="ru-RU" sz="3500" b="0" kern="0" dirty="0">
                <a:latin typeface="Corbel" panose="020B0503020204020204" pitchFamily="34" charset="0"/>
              </a:rPr>
              <a:t>Мф. 24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492116" y="3118485"/>
            <a:ext cx="9627544" cy="1929765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92116" y="1891370"/>
            <a:ext cx="9532991" cy="425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4400" kern="0" dirty="0">
                <a:latin typeface="Corbel" panose="020B0503020204020204" pitchFamily="34" charset="0"/>
              </a:rPr>
              <a:t>Борьба за единство Европы -</a:t>
            </a:r>
          </a:p>
          <a:p>
            <a:pPr marL="742950" indent="-742950">
              <a:buFontTx/>
              <a:buAutoNum type="alphaLcPeriod"/>
            </a:pPr>
            <a:endParaRPr lang="ru-RU" sz="3600" kern="0" dirty="0">
              <a:latin typeface="Corbel" panose="020B0503020204020204" pitchFamily="34" charset="0"/>
            </a:endParaRPr>
          </a:p>
          <a:p>
            <a:r>
              <a:rPr lang="ru-RU" sz="2800" kern="0" dirty="0">
                <a:latin typeface="Corbel" panose="020B0503020204020204" pitchFamily="34" charset="0"/>
              </a:rPr>
              <a:t>«</a:t>
            </a:r>
            <a:r>
              <a:rPr lang="ru-RU" sz="2800" i="1" kern="0" dirty="0">
                <a:latin typeface="Corbel" panose="020B0503020204020204" pitchFamily="34" charset="0"/>
              </a:rPr>
              <a:t>А что ты видел железо, смешанное с глиною горшечною, это значит, что они смешаются через семя человеческое, но не сольются одно с другим, как железо не смешивается с глиною</a:t>
            </a:r>
            <a:r>
              <a:rPr lang="ru-RU" sz="2800" kern="0" dirty="0">
                <a:latin typeface="Corbel" panose="020B0503020204020204" pitchFamily="34" charset="0"/>
              </a:rPr>
              <a:t>».</a:t>
            </a:r>
            <a:r>
              <a:rPr lang="ru-RU" sz="2400" b="1" kern="0" dirty="0">
                <a:latin typeface="Corbel" panose="020B0503020204020204" pitchFamily="34" charset="0"/>
              </a:rPr>
              <a:t> Дан. 2:43</a:t>
            </a:r>
          </a:p>
        </p:txBody>
      </p:sp>
    </p:spTree>
    <p:extLst>
      <p:ext uri="{BB962C8B-B14F-4D97-AF65-F5344CB8AC3E}">
        <p14:creationId xmlns:p14="http://schemas.microsoft.com/office/powerpoint/2010/main" val="131915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II. Пророчества, которые сбываются сегодня </a:t>
            </a:r>
            <a:r>
              <a:rPr lang="ru-RU" sz="3500" b="0" kern="0" dirty="0">
                <a:latin typeface="Corbel" panose="020B0503020204020204" pitchFamily="34" charset="0"/>
              </a:rPr>
              <a:t>Мф. 24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397565" y="3147060"/>
            <a:ext cx="9722095" cy="2406015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92116" y="1891370"/>
            <a:ext cx="9532991" cy="425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4000" kern="0" dirty="0">
                <a:latin typeface="Corbel" panose="020B0503020204020204" pitchFamily="34" charset="0"/>
              </a:rPr>
              <a:t>Однополярный мир: возвышение США -</a:t>
            </a:r>
          </a:p>
          <a:p>
            <a:pPr marL="742950" indent="-742950">
              <a:buFontTx/>
              <a:buAutoNum type="alphaLcPeriod"/>
            </a:pPr>
            <a:endParaRPr lang="ru-RU" sz="3600" kern="0" dirty="0">
              <a:latin typeface="Corbel" panose="020B0503020204020204" pitchFamily="34" charset="0"/>
            </a:endParaRPr>
          </a:p>
          <a:p>
            <a:r>
              <a:rPr lang="ru-RU" sz="2800" kern="0" dirty="0">
                <a:latin typeface="Corbel" panose="020B0503020204020204" pitchFamily="34" charset="0"/>
              </a:rPr>
              <a:t>«</a:t>
            </a:r>
            <a:r>
              <a:rPr lang="ru-RU" sz="2800" i="1" kern="0" dirty="0">
                <a:latin typeface="Corbel" panose="020B0503020204020204" pitchFamily="34" charset="0"/>
              </a:rPr>
              <a:t>И увидел я другого зверя, выходящего из земли; он имел </a:t>
            </a:r>
            <a:br>
              <a:rPr lang="ru-RU" sz="2800" i="1" kern="0" dirty="0">
                <a:latin typeface="Corbel" panose="020B0503020204020204" pitchFamily="34" charset="0"/>
              </a:rPr>
            </a:br>
            <a:r>
              <a:rPr lang="ru-RU" sz="2800" i="1" kern="0" dirty="0">
                <a:latin typeface="Corbel" panose="020B0503020204020204" pitchFamily="34" charset="0"/>
              </a:rPr>
              <a:t>два рога, подобные </a:t>
            </a:r>
            <a:r>
              <a:rPr lang="ru-RU" sz="2800" i="1" kern="0" dirty="0" err="1">
                <a:latin typeface="Corbel" panose="020B0503020204020204" pitchFamily="34" charset="0"/>
              </a:rPr>
              <a:t>агнчим</a:t>
            </a:r>
            <a:r>
              <a:rPr lang="ru-RU" sz="2800" i="1" kern="0" dirty="0">
                <a:latin typeface="Corbel" panose="020B0503020204020204" pitchFamily="34" charset="0"/>
              </a:rPr>
              <a:t>, и говорил как дракон. Он действует перед ним со всею властью первого зверя и заставляет всю землю и живущих на ней поклоняться первому зверю, у которого смертельная рана </a:t>
            </a:r>
            <a:r>
              <a:rPr lang="ru-RU" sz="2800" i="1" kern="0" dirty="0" err="1">
                <a:latin typeface="Corbel" panose="020B0503020204020204" pitchFamily="34" charset="0"/>
              </a:rPr>
              <a:t>исцелела</a:t>
            </a:r>
            <a:r>
              <a:rPr lang="ru-RU" sz="2800" kern="0" dirty="0">
                <a:latin typeface="Corbel" panose="020B0503020204020204" pitchFamily="34" charset="0"/>
              </a:rPr>
              <a:t>».</a:t>
            </a:r>
            <a:r>
              <a:rPr lang="ru-RU" sz="2400" b="1" kern="0" dirty="0">
                <a:latin typeface="Corbel" panose="020B0503020204020204" pitchFamily="34" charset="0"/>
              </a:rPr>
              <a:t> </a:t>
            </a:r>
            <a:r>
              <a:rPr lang="ru-RU" sz="2400" b="1" kern="0" dirty="0" err="1">
                <a:latin typeface="Corbel" panose="020B0503020204020204" pitchFamily="34" charset="0"/>
              </a:rPr>
              <a:t>Откр</a:t>
            </a:r>
            <a:r>
              <a:rPr lang="ru-RU" sz="2400" b="1" kern="0" dirty="0">
                <a:latin typeface="Corbel" panose="020B0503020204020204" pitchFamily="34" charset="0"/>
              </a:rPr>
              <a:t>. 13:11-12</a:t>
            </a:r>
          </a:p>
        </p:txBody>
      </p:sp>
    </p:spTree>
    <p:extLst>
      <p:ext uri="{BB962C8B-B14F-4D97-AF65-F5344CB8AC3E}">
        <p14:creationId xmlns:p14="http://schemas.microsoft.com/office/powerpoint/2010/main" val="4248454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II. Пророчества, которые сбываются сегодня </a:t>
            </a:r>
            <a:r>
              <a:rPr lang="ru-RU" sz="3500" b="0" kern="0" dirty="0">
                <a:latin typeface="Corbel" panose="020B0503020204020204" pitchFamily="34" charset="0"/>
              </a:rPr>
              <a:t>Мф. 24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92116" y="1891370"/>
            <a:ext cx="9532991" cy="425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3600" kern="0" dirty="0">
                <a:latin typeface="Corbel" panose="020B0503020204020204" pitchFamily="34" charset="0"/>
              </a:rPr>
              <a:t>Одна из главных характеристик двух зверей из </a:t>
            </a:r>
            <a:r>
              <a:rPr lang="ru-RU" sz="3600" kern="0" dirty="0" err="1">
                <a:latin typeface="Corbel" panose="020B0503020204020204" pitchFamily="34" charset="0"/>
              </a:rPr>
              <a:t>Откр</a:t>
            </a:r>
            <a:r>
              <a:rPr lang="ru-RU" sz="3600" kern="0" dirty="0">
                <a:latin typeface="Corbel" panose="020B0503020204020204" pitchFamily="34" charset="0"/>
              </a:rPr>
              <a:t>. 13 – это «власть великая» (13:2, 3, 5, 7, 12).</a:t>
            </a:r>
          </a:p>
        </p:txBody>
      </p:sp>
    </p:spTree>
    <p:extLst>
      <p:ext uri="{BB962C8B-B14F-4D97-AF65-F5344CB8AC3E}">
        <p14:creationId xmlns:p14="http://schemas.microsoft.com/office/powerpoint/2010/main" val="3597486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III. Второе Пришествие – главное пророчество будущего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92116" y="1891370"/>
            <a:ext cx="9532991" cy="425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3600" kern="0" dirty="0">
                <a:latin typeface="Corbel" panose="020B0503020204020204" pitchFamily="34" charset="0"/>
              </a:rPr>
              <a:t>Вся Великая борьба сосредоточена на ожидании развязки при Втором Пришествии.</a:t>
            </a:r>
          </a:p>
        </p:txBody>
      </p:sp>
    </p:spTree>
    <p:extLst>
      <p:ext uri="{BB962C8B-B14F-4D97-AF65-F5344CB8AC3E}">
        <p14:creationId xmlns:p14="http://schemas.microsoft.com/office/powerpoint/2010/main" val="3492612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III. Второе Пришествие – главное пророчество будущего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92116" y="1891370"/>
            <a:ext cx="9532991" cy="425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3600" kern="0" dirty="0">
                <a:latin typeface="Corbel" panose="020B0503020204020204" pitchFamily="34" charset="0"/>
              </a:rPr>
              <a:t>Вся Великая борьба сосредоточена на ожидании развязки при Втором Пришествии.</a:t>
            </a:r>
          </a:p>
          <a:p>
            <a:r>
              <a:rPr lang="ru-RU" sz="3600" kern="0" dirty="0">
                <a:latin typeface="Corbel" panose="020B0503020204020204" pitchFamily="34" charset="0"/>
              </a:rPr>
              <a:t>Иисус в Мф. 24 гл. описал, что все катаклизмы земли (экономические, политические, климатические, военные, эпидемиологические и другие) завершатся только при Втором Пришествии.</a:t>
            </a:r>
          </a:p>
          <a:p>
            <a:pPr marL="742950" indent="-742950">
              <a:buAutoNum type="alphaLcPeriod"/>
            </a:pPr>
            <a:endParaRPr lang="ru-RU" sz="3600" kern="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3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III. Второе Пришествие – главное пророчество будущего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92116" y="1891370"/>
            <a:ext cx="9532991" cy="425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3600" kern="0" dirty="0">
                <a:latin typeface="Corbel" panose="020B0503020204020204" pitchFamily="34" charset="0"/>
              </a:rPr>
              <a:t>Библия наполнена ожиданием Второго Пришествия.</a:t>
            </a:r>
          </a:p>
          <a:p>
            <a:r>
              <a:rPr lang="ru-RU" sz="3600" kern="0" dirty="0">
                <a:latin typeface="Corbel" panose="020B0503020204020204" pitchFamily="34" charset="0"/>
              </a:rPr>
              <a:t>Библия завершается ожиданием Второго Пришествия </a:t>
            </a:r>
            <a:br>
              <a:rPr lang="ru-RU" sz="3600" kern="0" dirty="0">
                <a:latin typeface="Corbel" panose="020B0503020204020204" pitchFamily="34" charset="0"/>
              </a:rPr>
            </a:b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2800" kern="0" dirty="0">
                <a:latin typeface="Corbel" panose="020B0503020204020204" pitchFamily="34" charset="0"/>
              </a:rPr>
              <a:t>«</a:t>
            </a:r>
            <a:r>
              <a:rPr lang="ru-RU" sz="2800" i="1" kern="0" dirty="0">
                <a:latin typeface="Corbel" panose="020B0503020204020204" pitchFamily="34" charset="0"/>
              </a:rPr>
              <a:t>Свидетельствующий сие говорит: ей, гряду скоро! Аминь. Ей, гряди, Господи Иисусе!</a:t>
            </a:r>
            <a:r>
              <a:rPr lang="ru-RU" sz="2800" kern="0" dirty="0">
                <a:latin typeface="Corbel" panose="020B0503020204020204" pitchFamily="34" charset="0"/>
              </a:rPr>
              <a:t>» </a:t>
            </a:r>
            <a:r>
              <a:rPr lang="ru-RU" sz="2400" b="1" kern="0" dirty="0" err="1">
                <a:latin typeface="Corbel" panose="020B0503020204020204" pitchFamily="34" charset="0"/>
              </a:rPr>
              <a:t>Откр</a:t>
            </a:r>
            <a:r>
              <a:rPr lang="ru-RU" sz="2400" b="1" kern="0" dirty="0">
                <a:latin typeface="Corbel" panose="020B0503020204020204" pitchFamily="34" charset="0"/>
              </a:rPr>
              <a:t>. 22:20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437726" y="4371975"/>
            <a:ext cx="9681933" cy="1085850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910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III. Второе Пришествие – главное пророчество будущего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92116" y="1891370"/>
            <a:ext cx="9532991" cy="4257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3600" kern="0" dirty="0">
                <a:latin typeface="Corbel" panose="020B0503020204020204" pitchFamily="34" charset="0"/>
              </a:rPr>
              <a:t>Это «блаженное упование» - главная весть Бога для Тебя!</a:t>
            </a:r>
            <a:endParaRPr lang="ru-RU" sz="2400" b="1" kern="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634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981200"/>
            <a:ext cx="9532991" cy="42761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3600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ПРИЗЫВ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44533" r="52" b="26056"/>
          <a:stretch/>
        </p:blipFill>
        <p:spPr>
          <a:xfrm>
            <a:off x="0" y="4631317"/>
            <a:ext cx="10478814" cy="2226684"/>
          </a:xfrm>
          <a:prstGeom prst="rect">
            <a:avLst/>
          </a:prstGeom>
        </p:spPr>
      </p:pic>
      <p:grpSp>
        <p:nvGrpSpPr>
          <p:cNvPr id="8" name="Группа 7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0" y="4631317"/>
            <a:ext cx="10496550" cy="2226684"/>
            <a:chOff x="270277" y="0"/>
            <a:chExt cx="6208649" cy="6858000"/>
          </a:xfrm>
        </p:grpSpPr>
        <p:sp>
          <p:nvSpPr>
            <p:cNvPr id="10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2824284" y="210218"/>
            <a:ext cx="4868656" cy="13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800" kern="0" dirty="0">
                <a:solidFill>
                  <a:srgbClr val="B2606E"/>
                </a:solidFill>
                <a:latin typeface="Corbel" panose="020B0503020204020204" pitchFamily="34" charset="0"/>
              </a:rPr>
              <a:t>Тема 2.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35622" y="1849946"/>
            <a:ext cx="802530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Corbel" panose="020B0503020204020204" pitchFamily="34" charset="0"/>
              </a:rPr>
              <a:t>БИБЛИЯ – ЭТО ВЕРНЕЙШЕЕ ПРОРОЧЕСКОЕ СЛОВО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4000" dirty="0">
                <a:latin typeface="Corbel" panose="020B0503020204020204" pitchFamily="34" charset="0"/>
              </a:rPr>
              <a:t>2 Петр. 1:19</a:t>
            </a:r>
            <a:endParaRPr lang="ru-RU" sz="4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4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200" dirty="0">
                <a:latin typeface="Corbel" panose="020B0503020204020204" pitchFamily="34" charset="0"/>
              </a:rPr>
              <a:t>Египет станет «слабым царством» -</a:t>
            </a:r>
          </a:p>
          <a:p>
            <a:pPr marL="457200" lvl="1" indent="0">
              <a:buNone/>
            </a:pPr>
            <a:endParaRPr lang="ru-RU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800" i="1" dirty="0">
                <a:latin typeface="Corbel" panose="020B0503020204020204" pitchFamily="34" charset="0"/>
              </a:rPr>
              <a:t>«...и возвращу плен Египта, и обратно приведу их в землю </a:t>
            </a:r>
            <a:r>
              <a:rPr lang="ru-RU" sz="2800" i="1" dirty="0" err="1">
                <a:latin typeface="Corbel" panose="020B0503020204020204" pitchFamily="34" charset="0"/>
              </a:rPr>
              <a:t>Пафрос</a:t>
            </a:r>
            <a:r>
              <a:rPr lang="ru-RU" sz="2800" i="1" dirty="0">
                <a:latin typeface="Corbel" panose="020B0503020204020204" pitchFamily="34" charset="0"/>
              </a:rPr>
              <a:t>, в землю происхождения их, и там они будут царством слабым. Оно будет слабее других царств, и не будет более возноситься над народами; Я умалю их, чтобы они не господствовали над народами».</a:t>
            </a:r>
            <a:r>
              <a:rPr lang="ru-RU" i="1" dirty="0">
                <a:latin typeface="Corbel" panose="020B0503020204020204" pitchFamily="34" charset="0"/>
              </a:rPr>
              <a:t> </a:t>
            </a:r>
            <a:r>
              <a:rPr lang="ru-RU" sz="2400" b="1" dirty="0" err="1">
                <a:latin typeface="Corbel" panose="020B0503020204020204" pitchFamily="34" charset="0"/>
              </a:rPr>
              <a:t>Иез</a:t>
            </a:r>
            <a:r>
              <a:rPr lang="ru-RU" sz="2400" b="1" dirty="0">
                <a:latin typeface="Corbel" panose="020B0503020204020204" pitchFamily="34" charset="0"/>
              </a:rPr>
              <a:t>. 29:14-15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	Библейские пророчества, которые в точности сбылись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437727" y="2920382"/>
            <a:ext cx="9681933" cy="2460914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22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r>
              <a:rPr lang="ru-RU" dirty="0">
                <a:latin typeface="Corbel" panose="020B0503020204020204" pitchFamily="34" charset="0"/>
              </a:rPr>
              <a:t>Египет окончательно потерял национальную независимость вскоре после 525 г. до Р.Х., в период персидского владычества. Коренному населению Египта — коптам — так и не удалось вернуть себе политическую независимость (сегодня их около 2 млн</a:t>
            </a:r>
            <a:r>
              <a:rPr lang="en-US" dirty="0">
                <a:latin typeface="Corbel" panose="020B0503020204020204" pitchFamily="34" charset="0"/>
              </a:rPr>
              <a:t>.</a:t>
            </a:r>
            <a:r>
              <a:rPr lang="ru-RU" dirty="0">
                <a:latin typeface="Corbel" panose="020B0503020204020204" pitchFamily="34" charset="0"/>
              </a:rPr>
              <a:t> человек). Египет всегда оставался слабым государством.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	Библейские пророчества, которые в точности сбылись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47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Ниневия будет разрушена </a:t>
            </a:r>
            <a:r>
              <a:rPr lang="en-US" sz="4000" dirty="0">
                <a:latin typeface="Corbel" panose="020B0503020204020204" pitchFamily="34" charset="0"/>
              </a:rPr>
              <a:t>-</a:t>
            </a:r>
            <a:endParaRPr lang="ru-RU" sz="40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i="1" dirty="0">
                <a:latin typeface="Corbel" panose="020B0503020204020204" pitchFamily="34" charset="0"/>
              </a:rPr>
              <a:t>«И прострет Он руку свою на север, и уничтожит </a:t>
            </a:r>
            <a:r>
              <a:rPr lang="ru-RU" i="1" dirty="0" err="1">
                <a:latin typeface="Corbel" panose="020B0503020204020204" pitchFamily="34" charset="0"/>
              </a:rPr>
              <a:t>Ассура</a:t>
            </a:r>
            <a:r>
              <a:rPr lang="ru-RU" i="1" dirty="0">
                <a:latin typeface="Corbel" panose="020B0503020204020204" pitchFamily="34" charset="0"/>
              </a:rPr>
              <a:t>, и обратит Ниневию в развалины, в место сухое, как пустыня, и покоиться будут среди нее стада и всякого рода животные; пеликан и еж будут ночевать в резных украшениях ее; голос их будет раздаваться в окнах, разрушение обнаружится на дверных столбах, ибо не станет на них кедровой обшивки. Вот чем будет город торжествующий, живущий беспечно, говорящий в сердце своем: «я, и нет иного кроме меня». Как он стал развалиною, логовищем для зверей! Всякий, проходя мимо него, посвищет и махнет рукою». </a:t>
            </a:r>
            <a:r>
              <a:rPr lang="ru-RU" sz="2800" b="1" dirty="0">
                <a:latin typeface="Corbel" panose="020B0503020204020204" pitchFamily="34" charset="0"/>
              </a:rPr>
              <a:t>Соф. 2:13-15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Библия – это ответ Бога на разрыв общения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437727" y="2211727"/>
            <a:ext cx="9681933" cy="4022809"/>
          </a:xfrm>
          <a:prstGeom prst="homePlate">
            <a:avLst>
              <a:gd name="adj" fmla="val 7937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107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09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Ассирийская держава и ее столица Ниневия рухнула около 607 г. до Р.Х. С тех пор никогда не была восстановлена. Коренное население — ассирийцы-айсоры (сегодня около 1 млн человек) — не имеют своего государства.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Библия – это ответ Бога на разрыв общения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78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883662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ru-RU" sz="3700" dirty="0">
                <a:latin typeface="Corbel" panose="020B0503020204020204" pitchFamily="34" charset="0"/>
              </a:rPr>
              <a:t>Пленение Израильского народа на 70 лет и возвращение из плена -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3000" i="1" dirty="0">
                <a:latin typeface="Corbel" panose="020B0503020204020204" pitchFamily="34" charset="0"/>
              </a:rPr>
              <a:t>«И вся земля эта будет пустынею и ужасом; и народы сии будут служить царю Вавилонскому семьдесят лет. И будет: когда исполнится семьдесят лет, накажу царя Вавилонского и тот народ, говорит Господь, за их нечестие, и землю Халдейскую, и сделаю ее вечною пустынею... Ибо так говорит Господь: когда исполнится вам в Вавилоне семьдесят лет, тогда Я посещу вас и исполню доброе слово Мое о вас, чтобы возвратить вас на место сие». </a:t>
            </a:r>
            <a:r>
              <a:rPr lang="ru-RU" sz="2600" b="1" dirty="0" err="1">
                <a:latin typeface="Corbel" panose="020B0503020204020204" pitchFamily="34" charset="0"/>
              </a:rPr>
              <a:t>Иер</a:t>
            </a:r>
            <a:r>
              <a:rPr lang="ru-RU" sz="2600" b="1" dirty="0">
                <a:latin typeface="Corbel" panose="020B0503020204020204" pitchFamily="34" charset="0"/>
              </a:rPr>
              <a:t>. 25:11-12, 29:10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Библия – это ответ Бога на разрыв общения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456402" y="2671674"/>
            <a:ext cx="9663258" cy="3634533"/>
          </a:xfrm>
          <a:prstGeom prst="homePlate">
            <a:avLst>
              <a:gd name="adj" fmla="val 17033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004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400" dirty="0">
                <a:latin typeface="Corbel" panose="020B0503020204020204" pitchFamily="34" charset="0"/>
              </a:rPr>
              <a:t>Пророчества о рождении и служении Христа</a:t>
            </a:r>
          </a:p>
          <a:p>
            <a:pPr lvl="2"/>
            <a:r>
              <a:rPr lang="ru-RU" dirty="0">
                <a:latin typeface="Corbel" panose="020B0503020204020204" pitchFamily="34" charset="0"/>
              </a:rPr>
              <a:t>Предсказано место Его рождения</a:t>
            </a:r>
            <a:r>
              <a:rPr lang="ru-RU" i="1" dirty="0">
                <a:latin typeface="Corbel" panose="020B0503020204020204" pitchFamily="34" charset="0"/>
              </a:rPr>
              <a:t> -</a:t>
            </a:r>
            <a:br>
              <a:rPr lang="ru-RU" sz="2800" i="1" dirty="0">
                <a:latin typeface="Corbel" panose="020B0503020204020204" pitchFamily="34" charset="0"/>
              </a:rPr>
            </a:br>
            <a:br>
              <a:rPr lang="ru-RU" sz="2800" i="1" dirty="0">
                <a:latin typeface="Corbel" panose="020B0503020204020204" pitchFamily="34" charset="0"/>
              </a:rPr>
            </a:br>
            <a:r>
              <a:rPr lang="ru-RU" sz="2800" i="1" dirty="0">
                <a:latin typeface="Corbel" panose="020B0503020204020204" pitchFamily="34" charset="0"/>
              </a:rPr>
              <a:t>«И ты, Вифлеем-</a:t>
            </a:r>
            <a:r>
              <a:rPr lang="ru-RU" sz="2800" i="1" dirty="0" err="1">
                <a:latin typeface="Corbel" panose="020B0503020204020204" pitchFamily="34" charset="0"/>
              </a:rPr>
              <a:t>Ефрафа</a:t>
            </a:r>
            <a:r>
              <a:rPr lang="ru-RU" sz="2800" i="1" dirty="0">
                <a:latin typeface="Corbel" panose="020B0503020204020204" pitchFamily="34" charset="0"/>
              </a:rPr>
              <a:t>, мал ты между тысячами Иудиными? Из тебя произойдет Мне Тот, Который должен быть Владыкою в Израиле и Которого происхождение от начала, от дней вечных».</a:t>
            </a:r>
            <a:r>
              <a:rPr lang="ru-RU" sz="2800" b="1" dirty="0">
                <a:latin typeface="Corbel" panose="020B0503020204020204" pitchFamily="34" charset="0"/>
              </a:rPr>
              <a:t> </a:t>
            </a:r>
            <a:r>
              <a:rPr lang="ru-RU" sz="2400" b="1" dirty="0" err="1">
                <a:latin typeface="Corbel" panose="020B0503020204020204" pitchFamily="34" charset="0"/>
              </a:rPr>
              <a:t>Мих</a:t>
            </a:r>
            <a:r>
              <a:rPr lang="ru-RU" sz="2400" b="1" dirty="0">
                <a:latin typeface="Corbel" panose="020B0503020204020204" pitchFamily="34" charset="0"/>
              </a:rPr>
              <a:t>. 5:2</a:t>
            </a:r>
            <a:endParaRPr lang="ru-RU" sz="2800" b="1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Библия – это ответ Бога на разрыв общения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1424110" y="3016471"/>
            <a:ext cx="8695550" cy="1993686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863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03697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400" dirty="0">
                <a:latin typeface="Corbel" panose="020B0503020204020204" pitchFamily="34" charset="0"/>
              </a:rPr>
              <a:t>Пророчества о рождении и служении Христа</a:t>
            </a:r>
          </a:p>
          <a:p>
            <a:pPr lvl="2"/>
            <a:r>
              <a:rPr lang="ru-RU" dirty="0">
                <a:latin typeface="Corbel" panose="020B0503020204020204" pitchFamily="34" charset="0"/>
              </a:rPr>
              <a:t>Предсказан Его характер – </a:t>
            </a:r>
            <a:br>
              <a:rPr lang="ru-RU" dirty="0">
                <a:latin typeface="Corbel" panose="020B0503020204020204" pitchFamily="34" charset="0"/>
              </a:rPr>
            </a:br>
            <a:br>
              <a:rPr lang="ru-RU" dirty="0">
                <a:latin typeface="Corbel" panose="020B0503020204020204" pitchFamily="34" charset="0"/>
              </a:rPr>
            </a:br>
            <a:r>
              <a:rPr lang="ru-RU" sz="2800" i="1" dirty="0">
                <a:latin typeface="Corbel" panose="020B0503020204020204" pitchFamily="34" charset="0"/>
              </a:rPr>
              <a:t>«Ибо младенец родился нам – Сын дан нам; владычество на раменах Его, и нарекут имя Ему: Чудный, Советник, Бог крепкий, Отец вечности, Князь мира».</a:t>
            </a:r>
            <a:r>
              <a:rPr lang="ru-RU" sz="2400" dirty="0">
                <a:latin typeface="Corbel" panose="020B0503020204020204" pitchFamily="34" charset="0"/>
              </a:rPr>
              <a:t> </a:t>
            </a:r>
            <a:r>
              <a:rPr lang="ru-RU" sz="2400" b="1" dirty="0" err="1">
                <a:latin typeface="Corbel" panose="020B0503020204020204" pitchFamily="34" charset="0"/>
              </a:rPr>
              <a:t>Ис</a:t>
            </a:r>
            <a:r>
              <a:rPr lang="ru-RU" sz="2400" b="1" dirty="0">
                <a:latin typeface="Corbel" panose="020B0503020204020204" pitchFamily="34" charset="0"/>
              </a:rPr>
              <a:t>. 9:6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17627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Библия – это ответ Бога на разрыв общения</a:t>
            </a:r>
            <a:endParaRPr kumimoji="0" lang="ru-RU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1543736" y="2983785"/>
            <a:ext cx="8575924" cy="2017168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5510607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5680</TotalTime>
  <Words>814</Words>
  <Application>Microsoft Office PowerPoint</Application>
  <PresentationFormat>Widescreen</PresentationFormat>
  <Paragraphs>80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Брендбук</vt:lpstr>
      <vt:lpstr>1_Тема Office</vt:lpstr>
      <vt:lpstr>Библия говорит сегодня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катя</cp:lastModifiedBy>
  <cp:revision>35</cp:revision>
  <dcterms:created xsi:type="dcterms:W3CDTF">2022-04-26T13:08:03Z</dcterms:created>
  <dcterms:modified xsi:type="dcterms:W3CDTF">2022-08-30T05:06:27Z</dcterms:modified>
</cp:coreProperties>
</file>