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20"/>
  </p:notesMasterIdLst>
  <p:sldIdLst>
    <p:sldId id="481" r:id="rId3"/>
    <p:sldId id="459" r:id="rId4"/>
    <p:sldId id="460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4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1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latin typeface="Corbel" panose="020B0503020204020204" pitchFamily="34" charset="0"/>
              </a:rPr>
              <a:t>Они молятся Богу (</a:t>
            </a:r>
            <a:r>
              <a:rPr lang="ru-RU" sz="1200" dirty="0" err="1">
                <a:latin typeface="Corbel" panose="020B0503020204020204" pitchFamily="34" charset="0"/>
              </a:rPr>
              <a:t>Неем</a:t>
            </a:r>
            <a:r>
              <a:rPr lang="ru-RU" sz="1200" dirty="0">
                <a:latin typeface="Corbel" panose="020B0503020204020204" pitchFamily="34" charset="0"/>
              </a:rPr>
              <a:t>. 9:7-38 - весь отрывок до конца главы это молитва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4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Истрия Ездры показывает какое великое влияние происходит, когда Библия занимает свое место в жизни человека: налаживаются семейные отношения, восстанавливается духовная жизнь, молитва и чтение Писания становятся ежедневными, в финансах также восстанавливаются правильное отношения с Богом.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что происходит, когда происходит систематическое изучение Библии. Вот почему сегодня Библия нужна каждому человеку.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Corbel" panose="020B0503020204020204" pitchFamily="34" charset="0"/>
              </a:rPr>
              <a:t>Сегодня Бог призывает свой народ поставить Библию на ее высокое место, чтобы Писание было частью нашей ежедневной жизни.</a:t>
            </a:r>
          </a:p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Corbel" panose="020B0503020204020204" pitchFamily="34" charset="0"/>
              </a:rPr>
              <a:t>Сегодня Бог призывает нас принести миру Библию. Только систематическое исследование Писания произведёт в светском человеке глубокие духовные реформы и направит его к Богу. </a:t>
            </a:r>
          </a:p>
          <a:p>
            <a:r>
              <a:rPr lang="ru-RU" dirty="0"/>
              <a:t>Призовите всех присутствующих найти хотя бы одного человека для занятий по библейским урокам.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4.</a:t>
            </a:r>
          </a:p>
          <a:p>
            <a:r>
              <a:rPr lang="ru-RU" dirty="0"/>
              <a:t>Библия – преобразующее Слово (реформы во время Ездры; </a:t>
            </a:r>
            <a:r>
              <a:rPr lang="ru-RU" dirty="0" err="1"/>
              <a:t>Осн</a:t>
            </a:r>
            <a:r>
              <a:rPr lang="ru-RU" dirty="0"/>
              <a:t>. текст </a:t>
            </a:r>
            <a:r>
              <a:rPr lang="ru-RU" dirty="0" err="1"/>
              <a:t>Неем</a:t>
            </a:r>
            <a:r>
              <a:rPr lang="ru-RU" dirty="0"/>
              <a:t> 8:5-8)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7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7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6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4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0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Народ плачет – 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Тогда </a:t>
            </a:r>
            <a:r>
              <a:rPr lang="ru-RU" sz="2800" i="1" dirty="0" err="1">
                <a:latin typeface="Corbel" panose="020B0503020204020204" pitchFamily="34" charset="0"/>
              </a:rPr>
              <a:t>Неемия</a:t>
            </a:r>
            <a:r>
              <a:rPr lang="ru-RU" sz="2800" i="1" dirty="0">
                <a:latin typeface="Corbel" panose="020B0503020204020204" pitchFamily="34" charset="0"/>
              </a:rPr>
              <a:t>, он же </a:t>
            </a:r>
            <a:r>
              <a:rPr lang="ru-RU" sz="2800" i="1" dirty="0" err="1">
                <a:latin typeface="Corbel" panose="020B0503020204020204" pitchFamily="34" charset="0"/>
              </a:rPr>
              <a:t>Тиршафа</a:t>
            </a:r>
            <a:r>
              <a:rPr lang="ru-RU" sz="2800" i="1" dirty="0">
                <a:latin typeface="Corbel" panose="020B0503020204020204" pitchFamily="34" charset="0"/>
              </a:rPr>
              <a:t>, и книжник Ездра, священник, и левиты, учившие народ, сказали всему народу: день сей свят Господу Богу вашему; не печальтесь и не плачьте, потому что весь народ плакал, слушая слова закона... И левиты успокаивали весь народ, говоря: перестаньте, ибо день сей свят, не печальтесь</a:t>
            </a:r>
            <a:r>
              <a:rPr lang="ru-RU" sz="3000" dirty="0">
                <a:latin typeface="Corbel" panose="020B0503020204020204" pitchFamily="34" charset="0"/>
              </a:rPr>
              <a:t>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8:9,11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22223" y="2755841"/>
            <a:ext cx="9120210" cy="3082983"/>
          </a:xfrm>
          <a:prstGeom prst="homePlate">
            <a:avLst>
              <a:gd name="adj" fmla="val 1793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6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Народ раскаивается – 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В двадцать четвертый день этого месяца собрались все сыны </a:t>
            </a:r>
            <a:r>
              <a:rPr lang="ru-RU" sz="2800" i="1" dirty="0" err="1">
                <a:latin typeface="Corbel" panose="020B0503020204020204" pitchFamily="34" charset="0"/>
              </a:rPr>
              <a:t>Израилевы</a:t>
            </a:r>
            <a:r>
              <a:rPr lang="ru-RU" sz="2800" i="1" dirty="0">
                <a:latin typeface="Corbel" panose="020B0503020204020204" pitchFamily="34" charset="0"/>
              </a:rPr>
              <a:t>, постящиеся и во вретищах и с пеплом на головах своих. И отделилось семя </a:t>
            </a:r>
            <a:r>
              <a:rPr lang="ru-RU" sz="2800" i="1" dirty="0" err="1">
                <a:latin typeface="Corbel" panose="020B0503020204020204" pitchFamily="34" charset="0"/>
              </a:rPr>
              <a:t>Израилево</a:t>
            </a:r>
            <a:r>
              <a:rPr lang="ru-RU" sz="2800" i="1" dirty="0">
                <a:latin typeface="Corbel" panose="020B0503020204020204" pitchFamily="34" charset="0"/>
              </a:rPr>
              <a:t> от всех инородных, и встали и </a:t>
            </a:r>
            <a:r>
              <a:rPr lang="ru-RU" sz="2800" i="1" dirty="0" err="1">
                <a:latin typeface="Corbel" panose="020B0503020204020204" pitchFamily="34" charset="0"/>
              </a:rPr>
              <a:t>исповедывались</a:t>
            </a:r>
            <a:r>
              <a:rPr lang="ru-RU" sz="2800" i="1" dirty="0">
                <a:latin typeface="Corbel" panose="020B0503020204020204" pitchFamily="34" charset="0"/>
              </a:rPr>
              <a:t> во грехах своих и в преступлениях отцов своих. И стояли на своем месте, и четверть дня читали из книги закона Господа Бога своего, и четверть </a:t>
            </a:r>
            <a:r>
              <a:rPr lang="ru-RU" sz="2800" i="1" dirty="0" err="1">
                <a:latin typeface="Corbel" panose="020B0503020204020204" pitchFamily="34" charset="0"/>
              </a:rPr>
              <a:t>исповедывались</a:t>
            </a:r>
            <a:r>
              <a:rPr lang="ru-RU" sz="2800" i="1" dirty="0">
                <a:latin typeface="Corbel" panose="020B0503020204020204" pitchFamily="34" charset="0"/>
              </a:rPr>
              <a:t> и поклонялись Господу Богу своему</a:t>
            </a:r>
            <a:r>
              <a:rPr lang="ru-RU" sz="3000" dirty="0">
                <a:latin typeface="Corbel" panose="020B0503020204020204" pitchFamily="34" charset="0"/>
              </a:rPr>
              <a:t>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9:1-3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22223" y="2774892"/>
            <a:ext cx="9120210" cy="3387783"/>
          </a:xfrm>
          <a:prstGeom prst="homePlate">
            <a:avLst>
              <a:gd name="adj" fmla="val 14575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98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Народ прославляет Бога – 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 сказали левиты - Иисус, </a:t>
            </a:r>
            <a:r>
              <a:rPr lang="ru-RU" sz="2800" i="1" dirty="0" err="1">
                <a:latin typeface="Corbel" panose="020B0503020204020204" pitchFamily="34" charset="0"/>
              </a:rPr>
              <a:t>Кадмиил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Вания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Хашавния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Шеревия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Годия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Шевания</a:t>
            </a:r>
            <a:r>
              <a:rPr lang="ru-RU" sz="2800" i="1" dirty="0">
                <a:latin typeface="Corbel" panose="020B0503020204020204" pitchFamily="34" charset="0"/>
              </a:rPr>
              <a:t>, </a:t>
            </a:r>
            <a:r>
              <a:rPr lang="ru-RU" sz="2800" i="1" dirty="0" err="1">
                <a:latin typeface="Corbel" panose="020B0503020204020204" pitchFamily="34" charset="0"/>
              </a:rPr>
              <a:t>Петахия</a:t>
            </a:r>
            <a:r>
              <a:rPr lang="ru-RU" sz="2800" i="1" dirty="0">
                <a:latin typeface="Corbel" panose="020B0503020204020204" pitchFamily="34" charset="0"/>
              </a:rPr>
              <a:t>: встаньте, славьте Господа Бога вашего, от века и до века. Да славословят достославное и </a:t>
            </a:r>
            <a:r>
              <a:rPr lang="ru-RU" sz="2800" i="1" dirty="0" err="1">
                <a:latin typeface="Corbel" panose="020B0503020204020204" pitchFamily="34" charset="0"/>
              </a:rPr>
              <a:t>превысшее</a:t>
            </a:r>
            <a:r>
              <a:rPr lang="ru-RU" sz="2800" i="1" dirty="0">
                <a:latin typeface="Corbel" panose="020B0503020204020204" pitchFamily="34" charset="0"/>
              </a:rPr>
              <a:t> всякого славословия и хвалы имя Твое! Ты, Господи, един, Ты создал небо, небеса небес и все воинство их, землю и все, что на ней, моря и все, что в них, и Ты живишь все сие, и небесные воинства Тебе поклоняются.</a:t>
            </a:r>
            <a:r>
              <a:rPr lang="ru-RU" sz="3000" dirty="0">
                <a:latin typeface="Corbel" panose="020B0503020204020204" pitchFamily="34" charset="0"/>
              </a:rPr>
              <a:t>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9:5-6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22222" y="2749432"/>
            <a:ext cx="9197437" cy="3613268"/>
          </a:xfrm>
          <a:prstGeom prst="homePlate">
            <a:avLst>
              <a:gd name="adj" fmla="val 11375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40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Они молятся Богу (</a:t>
            </a:r>
            <a:r>
              <a:rPr lang="ru-RU" sz="3600" b="1" dirty="0" err="1">
                <a:latin typeface="Corbel" panose="020B0503020204020204" pitchFamily="34" charset="0"/>
              </a:rPr>
              <a:t>Неем</a:t>
            </a:r>
            <a:r>
              <a:rPr lang="ru-RU" sz="3600" b="1" dirty="0">
                <a:latin typeface="Corbel" panose="020B0503020204020204" pitchFamily="34" charset="0"/>
              </a:rPr>
              <a:t>. 9:7-38</a:t>
            </a:r>
            <a:r>
              <a:rPr lang="ru-RU" sz="4000" dirty="0">
                <a:latin typeface="Corbel" panose="020B050302020402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Восстанавливается святость субботы (</a:t>
            </a:r>
            <a:r>
              <a:rPr lang="ru-RU" sz="4000" dirty="0" err="1">
                <a:latin typeface="Corbel" panose="020B0503020204020204" pitchFamily="34" charset="0"/>
              </a:rPr>
              <a:t>Неем</a:t>
            </a:r>
            <a:r>
              <a:rPr lang="ru-RU" sz="4000" dirty="0">
                <a:latin typeface="Corbel" panose="020B0503020204020204" pitchFamily="34" charset="0"/>
              </a:rPr>
              <a:t>. 10:31)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...и когда иноземные народы будут привозить товары и все продажное в субботу, не брать у них в субботу и в священный день, и в седьмой год оставлять долги всякого рода</a:t>
            </a:r>
            <a:r>
              <a:rPr lang="ru-RU" sz="30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10:31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922222" y="4001548"/>
            <a:ext cx="9197437" cy="1799177"/>
          </a:xfrm>
          <a:prstGeom prst="homePlate">
            <a:avLst>
              <a:gd name="adj" fmla="val 11375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32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ru-RU" sz="4200" dirty="0">
                <a:latin typeface="Corbel" panose="020B0503020204020204" pitchFamily="34" charset="0"/>
              </a:rPr>
              <a:t>Восстанавливается верность в возвращении десятины – </a:t>
            </a: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 обязались мы каждый год приносить в дом Господень начатки с земли нашей и начатки всяких плодов со всякого дерева; также приводить в дом Бога нашего к священникам, служащим в доме Бога нашего, первенцев из сыновей наших и из скота нашего, как написано в законе, и первородное от крупного и мелкого скота нашего. И начатки из молотого хлеба нашего и приношений наших, и плодов со всякого дерева, вина и масла мы будем доставлять священникам в кладовые при доме Бога нашего и десятину с земли нашей левитам. Они, левиты, будут брать десятину во всех городах, где у нас земледелие</a:t>
            </a:r>
            <a:r>
              <a:rPr lang="ru-RU" sz="3000" dirty="0">
                <a:latin typeface="Corbel" panose="020B0503020204020204" pitchFamily="34" charset="0"/>
              </a:rPr>
              <a:t>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10:35-37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784016" y="2910311"/>
            <a:ext cx="9335644" cy="3308948"/>
          </a:xfrm>
          <a:prstGeom prst="homePlate">
            <a:avLst>
              <a:gd name="adj" fmla="val 11375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5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Восстанавливаются библейские отношения в семье – 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dirty="0">
                <a:latin typeface="Corbel" panose="020B0503020204020204" pitchFamily="34" charset="0"/>
              </a:rPr>
              <a:t>...</a:t>
            </a:r>
            <a:r>
              <a:rPr lang="ru-RU" sz="2800" i="1" dirty="0">
                <a:latin typeface="Corbel" panose="020B0503020204020204" pitchFamily="34" charset="0"/>
              </a:rPr>
              <a:t>и не отдавать дочерей своих иноземным народам, и их дочерей не брать за сыновей своих...</a:t>
            </a:r>
            <a:r>
              <a:rPr lang="ru-RU" sz="3000" dirty="0">
                <a:latin typeface="Corbel" panose="020B0503020204020204" pitchFamily="34" charset="0"/>
              </a:rPr>
              <a:t>»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10:30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22222" y="3247368"/>
            <a:ext cx="9197437" cy="1229382"/>
          </a:xfrm>
          <a:prstGeom prst="homePlate">
            <a:avLst>
              <a:gd name="adj" fmla="val 11375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80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u="sng" dirty="0">
                <a:latin typeface="Corbel" panose="020B0503020204020204" pitchFamily="34" charset="0"/>
              </a:rPr>
              <a:t>Вывод</a:t>
            </a:r>
            <a:r>
              <a:rPr lang="ru-RU" sz="4000" dirty="0">
                <a:latin typeface="Corbel" panose="020B0503020204020204" pitchFamily="34" charset="0"/>
              </a:rPr>
              <a:t>: Изучение Библии производит коренные реформы во всех областях жизни общества.</a:t>
            </a:r>
            <a:endParaRPr lang="ru-RU" sz="2400" b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III. Результаты изучения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2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4.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1849946"/>
            <a:ext cx="80253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БИБЛИЯ – ПРЕОБРАЗУЮЩЕЕ СЛОВО</a:t>
            </a:r>
            <a:r>
              <a:rPr lang="ru-RU" sz="6000" b="1" dirty="0">
                <a:latin typeface="Corbel" panose="020B0503020204020204" pitchFamily="34" charset="0"/>
              </a:rPr>
              <a:t/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 err="1">
                <a:latin typeface="Corbel" panose="020B0503020204020204" pitchFamily="34" charset="0"/>
              </a:rPr>
              <a:t>Неем</a:t>
            </a:r>
            <a:r>
              <a:rPr lang="ru-RU" sz="4000" dirty="0">
                <a:latin typeface="Corbel" panose="020B0503020204020204" pitchFamily="34" charset="0"/>
              </a:rPr>
              <a:t>. 8:5-8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Израиль попал в плен Вавилона.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Причина пленения была в духовном состоянии народа. Он был наказан за нечестие –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Израиль в плену. Библия в забвении 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Иер</a:t>
            </a:r>
            <a:r>
              <a:rPr lang="ru-RU" sz="3200" b="0" kern="0" dirty="0">
                <a:latin typeface="Corbel" panose="020B0503020204020204" pitchFamily="34" charset="0"/>
              </a:rPr>
              <a:t>. 25:3-11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567066"/>
            <a:ext cx="9532991" cy="485475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ru-RU" sz="2200" i="1" dirty="0">
                <a:latin typeface="Corbel" panose="020B0503020204020204" pitchFamily="34" charset="0"/>
              </a:rPr>
              <a:t>«Двадцати одного года был </a:t>
            </a:r>
            <a:r>
              <a:rPr lang="ru-RU" sz="2200" i="1" dirty="0" err="1">
                <a:latin typeface="Corbel" panose="020B0503020204020204" pitchFamily="34" charset="0"/>
              </a:rPr>
              <a:t>Седекия</a:t>
            </a:r>
            <a:r>
              <a:rPr lang="ru-RU" sz="2200" i="1" dirty="0">
                <a:latin typeface="Corbel" panose="020B0503020204020204" pitchFamily="34" charset="0"/>
              </a:rPr>
              <a:t>, когда воцарился, и одиннадцать лет царствовал в Иерусалиме, и делал он неугодное в очах Господа Бога своего. Он не смирился пред </a:t>
            </a:r>
            <a:r>
              <a:rPr lang="ru-RU" sz="2200" i="1" dirty="0" err="1">
                <a:latin typeface="Corbel" panose="020B0503020204020204" pitchFamily="34" charset="0"/>
              </a:rPr>
              <a:t>Иеремиею</a:t>
            </a:r>
            <a:r>
              <a:rPr lang="ru-RU" sz="2200" i="1" dirty="0">
                <a:latin typeface="Corbel" panose="020B0503020204020204" pitchFamily="34" charset="0"/>
              </a:rPr>
              <a:t> пророком, пророчествовавшим от уст Господних, и отложился от царя Навуходоносора, взявшего клятву с него именем Бога, - и сделал упругою шею свою и ожесточил сердце свое до того, что не обратился к Господу Богу </a:t>
            </a:r>
            <a:r>
              <a:rPr lang="ru-RU" sz="2200" i="1" dirty="0" err="1">
                <a:latin typeface="Corbel" panose="020B0503020204020204" pitchFamily="34" charset="0"/>
              </a:rPr>
              <a:t>Израилеву</a:t>
            </a:r>
            <a:r>
              <a:rPr lang="ru-RU" sz="2200" i="1" dirty="0">
                <a:latin typeface="Corbel" panose="020B0503020204020204" pitchFamily="34" charset="0"/>
              </a:rPr>
              <a:t>. Да и все начальствующие над священниками и над народом много грешили, подражая всем мерзостям язычников, и сквернили дом Господа, который Он освятил в Иерусалиме. И посылал к ним Господь Бог отцов их, посланников Своих от раннего утра, потому что Он жалел Свой народ и Свое жилище. Но они издевались над посланными от Бога и пренебрегали словами Его, и ругались над пророками Его, доколе не сошел гнев Господа на народ Его, так что не было ему спасения. И Он навел на них царя Халдейского, - и тот умертвил юношей их мечом в доме святыни их и не пощадил ни юноши, ни девицы, ни старца, ни седовласого: все предал Бог в руку его». </a:t>
            </a:r>
            <a:r>
              <a:rPr lang="ru-RU" sz="2100" b="1" dirty="0">
                <a:latin typeface="Corbel" panose="020B0503020204020204" pitchFamily="34" charset="0"/>
              </a:rPr>
              <a:t>2 Пар. 36:11-17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Израиль в плену. Библия в забвении 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Иер</a:t>
            </a:r>
            <a:r>
              <a:rPr lang="ru-RU" sz="3200" b="0" kern="0" dirty="0">
                <a:latin typeface="Corbel" panose="020B0503020204020204" pitchFamily="34" charset="0"/>
              </a:rPr>
              <a:t>. 25:3-11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683172" y="1567066"/>
            <a:ext cx="9753600" cy="5096493"/>
          </a:xfrm>
          <a:prstGeom prst="homePlate">
            <a:avLst>
              <a:gd name="adj" fmla="val 11300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16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Когда Слово Господа пренебрегается, тогда народ постигают бедствия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Израиль в плену. Библия в забвении 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Иер</a:t>
            </a:r>
            <a:r>
              <a:rPr lang="ru-RU" sz="3200" b="0" kern="0" dirty="0">
                <a:latin typeface="Corbel" panose="020B0503020204020204" pitchFamily="34" charset="0"/>
              </a:rPr>
              <a:t>. 25:3-11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1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Народ вернулся из плена, но он не помнит Библию и не научен.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II. </a:t>
            </a:r>
            <a:r>
              <a:rPr lang="ru-UA" sz="3600" kern="0" dirty="0" smtClean="0">
                <a:latin typeface="Corbel" panose="020B0503020204020204" pitchFamily="34" charset="0"/>
              </a:rPr>
              <a:t>Ездра</a:t>
            </a:r>
            <a:r>
              <a:rPr lang="ru-RU" sz="3600" kern="0" dirty="0" smtClean="0">
                <a:latin typeface="Corbel" panose="020B0503020204020204" pitchFamily="34" charset="0"/>
              </a:rPr>
              <a:t> </a:t>
            </a:r>
            <a:r>
              <a:rPr lang="ru-RU" sz="3600" kern="0" dirty="0">
                <a:latin typeface="Corbel" panose="020B0503020204020204" pitchFamily="34" charset="0"/>
              </a:rPr>
              <a:t>учит народ как изучать Библию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Неем</a:t>
            </a:r>
            <a:r>
              <a:rPr lang="ru-RU" sz="3200" b="0" kern="0" dirty="0">
                <a:latin typeface="Corbel" panose="020B0503020204020204" pitchFamily="34" charset="0"/>
              </a:rPr>
              <a:t>. 8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ru-RU" sz="4600" dirty="0">
                <a:latin typeface="Corbel" panose="020B0503020204020204" pitchFamily="34" charset="0"/>
              </a:rPr>
              <a:t>Ездра </a:t>
            </a:r>
            <a:r>
              <a:rPr lang="ru-RU" sz="4600" u="sng" dirty="0">
                <a:latin typeface="Corbel" panose="020B0503020204020204" pitchFamily="34" charset="0"/>
              </a:rPr>
              <a:t>читает</a:t>
            </a:r>
            <a:r>
              <a:rPr lang="ru-RU" sz="4600" dirty="0">
                <a:latin typeface="Corbel" panose="020B0503020204020204" pitchFamily="34" charset="0"/>
              </a:rPr>
              <a:t> Библию –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/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Когда наступил седьмой месяц, и сыны </a:t>
            </a:r>
            <a:r>
              <a:rPr lang="ru-RU" sz="3600" i="1" dirty="0" err="1">
                <a:latin typeface="Corbel" panose="020B0503020204020204" pitchFamily="34" charset="0"/>
              </a:rPr>
              <a:t>Израилевы</a:t>
            </a:r>
            <a:r>
              <a:rPr lang="ru-RU" sz="3600" i="1" dirty="0">
                <a:latin typeface="Corbel" panose="020B0503020204020204" pitchFamily="34" charset="0"/>
              </a:rPr>
              <a:t> жили по городам своим, тогда собрался весь народ, как один человек, на площадь, которая пред Водяными воротами, и сказали книжнику Ездре, чтобы он принес книгу закона Моисеева, который заповедал Господь Израилю. И принес священник Ездра закон пред собрание мужчин и женщин, и всех, которые могли понимать, в первый день седьмого месяца; и читал из него на площади, которая пред Водяными воротами, от рассвета до полудня, пред мужчинами и женщинами и всеми, которые могли понимать; и уши всего народа были приклонены к книге закона</a:t>
            </a:r>
            <a:r>
              <a:rPr lang="ru-RU" sz="3600" dirty="0">
                <a:latin typeface="Corbel" panose="020B0503020204020204" pitchFamily="34" charset="0"/>
              </a:rPr>
              <a:t>». </a:t>
            </a:r>
            <a:r>
              <a:rPr lang="ru-RU" sz="3400" b="1" dirty="0" err="1">
                <a:latin typeface="Corbel" panose="020B0503020204020204" pitchFamily="34" charset="0"/>
              </a:rPr>
              <a:t>Неем</a:t>
            </a:r>
            <a:r>
              <a:rPr lang="ru-RU" sz="3400" b="1" dirty="0">
                <a:latin typeface="Corbel" panose="020B0503020204020204" pitchFamily="34" charset="0"/>
              </a:rPr>
              <a:t>. 8:1-3</a:t>
            </a:r>
            <a:endParaRPr lang="ru-RU" sz="3600" b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II. </a:t>
            </a:r>
            <a:r>
              <a:rPr lang="ru-UA" sz="3600" kern="0" dirty="0">
                <a:latin typeface="Corbel" panose="020B0503020204020204" pitchFamily="34" charset="0"/>
              </a:rPr>
              <a:t>Ездра</a:t>
            </a:r>
            <a:r>
              <a:rPr lang="ru-RU" sz="3600" kern="0" dirty="0" smtClean="0">
                <a:latin typeface="Corbel" panose="020B0503020204020204" pitchFamily="34" charset="0"/>
              </a:rPr>
              <a:t> </a:t>
            </a:r>
            <a:r>
              <a:rPr lang="ru-RU" sz="3600" kern="0" dirty="0">
                <a:latin typeface="Corbel" panose="020B0503020204020204" pitchFamily="34" charset="0"/>
              </a:rPr>
              <a:t>учит народ как изучать Библию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Неем</a:t>
            </a:r>
            <a:r>
              <a:rPr lang="ru-RU" sz="3200" b="0" kern="0" dirty="0">
                <a:latin typeface="Corbel" panose="020B0503020204020204" pitchFamily="34" charset="0"/>
              </a:rPr>
              <a:t>. 8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809724" y="2361741"/>
            <a:ext cx="9309936" cy="3972383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74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Ездра читает Библию и </a:t>
            </a:r>
            <a:r>
              <a:rPr lang="ru-RU" sz="4000" u="sng" dirty="0">
                <a:latin typeface="Corbel" panose="020B0503020204020204" pitchFamily="34" charset="0"/>
              </a:rPr>
              <a:t>объясняет прочитанное</a:t>
            </a:r>
            <a:r>
              <a:rPr lang="ru-RU" sz="4000" dirty="0">
                <a:latin typeface="Corbel" panose="020B0503020204020204" pitchFamily="34" charset="0"/>
              </a:rPr>
              <a:t>.</a:t>
            </a:r>
            <a:r>
              <a:rPr lang="ru-RU" sz="4600" dirty="0">
                <a:latin typeface="Corbel" panose="020B0503020204020204" pitchFamily="34" charset="0"/>
              </a:rPr>
              <a:t/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/>
            </a:r>
            <a:br>
              <a:rPr lang="ru-RU" sz="3000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 читали из книги, из закона Божия, внятно, и присоединяли толкование, и народ понимал прочитанное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8:8</a:t>
            </a:r>
          </a:p>
          <a:p>
            <a:pPr marL="1371600" lvl="1" indent="-914400">
              <a:buFont typeface="+mj-lt"/>
              <a:buAutoNum type="alphaLcPeriod" startAt="3"/>
            </a:pPr>
            <a:endParaRPr lang="ru-RU" sz="2600" b="1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Ездра объясняет Писание </a:t>
            </a:r>
            <a:r>
              <a:rPr lang="ru-RU" sz="4000" u="sng" dirty="0">
                <a:latin typeface="Corbel" panose="020B0503020204020204" pitchFamily="34" charset="0"/>
              </a:rPr>
              <a:t>простыми словами</a:t>
            </a:r>
            <a:r>
              <a:rPr lang="ru-RU" sz="4000" dirty="0">
                <a:latin typeface="Corbel" panose="020B0503020204020204" pitchFamily="34" charset="0"/>
              </a:rPr>
              <a:t> (народ понимает прочитанное).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II. </a:t>
            </a:r>
            <a:r>
              <a:rPr lang="ru-UA" sz="3600" kern="0" dirty="0">
                <a:latin typeface="Corbel" panose="020B0503020204020204" pitchFamily="34" charset="0"/>
              </a:rPr>
              <a:t>Ездра</a:t>
            </a:r>
            <a:r>
              <a:rPr lang="ru-RU" sz="3600" kern="0" dirty="0" smtClean="0">
                <a:latin typeface="Corbel" panose="020B0503020204020204" pitchFamily="34" charset="0"/>
              </a:rPr>
              <a:t> </a:t>
            </a:r>
            <a:r>
              <a:rPr lang="ru-RU" sz="3600" kern="0" dirty="0">
                <a:latin typeface="Corbel" panose="020B0503020204020204" pitchFamily="34" charset="0"/>
              </a:rPr>
              <a:t>учит народ как изучать Библию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Неем</a:t>
            </a:r>
            <a:r>
              <a:rPr lang="ru-RU" sz="3200" b="0" kern="0" dirty="0">
                <a:latin typeface="Corbel" panose="020B0503020204020204" pitchFamily="34" charset="0"/>
              </a:rPr>
              <a:t>. 8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22223" y="3195015"/>
            <a:ext cx="8402195" cy="1348410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68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Ездра учит народ читать Библию каждый день </a:t>
            </a:r>
            <a:r>
              <a:rPr lang="ru-RU" sz="4600" dirty="0">
                <a:latin typeface="Corbel" panose="020B0503020204020204" pitchFamily="34" charset="0"/>
              </a:rPr>
              <a:t/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/>
            </a:r>
            <a:br>
              <a:rPr lang="ru-RU" sz="3000" dirty="0">
                <a:latin typeface="Corbel" panose="020B0503020204020204" pitchFamily="34" charset="0"/>
              </a:rPr>
            </a:b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 читали из книги закона Божия каждый день, от первого дня до последнего дня. И праздновали праздник семь дней, а в восьмой день </a:t>
            </a:r>
            <a:r>
              <a:rPr lang="ru-RU" sz="2800" i="1" dirty="0" err="1">
                <a:latin typeface="Corbel" panose="020B0503020204020204" pitchFamily="34" charset="0"/>
              </a:rPr>
              <a:t>попразднество</a:t>
            </a:r>
            <a:r>
              <a:rPr lang="ru-RU" sz="2800" i="1" dirty="0">
                <a:latin typeface="Corbel" panose="020B0503020204020204" pitchFamily="34" charset="0"/>
              </a:rPr>
              <a:t> по уставу</a:t>
            </a:r>
            <a:r>
              <a:rPr lang="ru-RU" sz="3000" dirty="0">
                <a:latin typeface="Corbel" panose="020B0503020204020204" pitchFamily="34" charset="0"/>
              </a:rPr>
              <a:t>».</a:t>
            </a:r>
            <a:r>
              <a:rPr lang="ru-RU" sz="36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Неем</a:t>
            </a:r>
            <a:r>
              <a:rPr lang="ru-RU" sz="2400" b="1" dirty="0">
                <a:latin typeface="Corbel" panose="020B0503020204020204" pitchFamily="34" charset="0"/>
              </a:rPr>
              <a:t>. 8:18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406719" y="159668"/>
            <a:ext cx="8712941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II. </a:t>
            </a:r>
            <a:r>
              <a:rPr lang="ru-UA" sz="3600" kern="0" dirty="0">
                <a:latin typeface="Corbel" panose="020B0503020204020204" pitchFamily="34" charset="0"/>
              </a:rPr>
              <a:t>Ездра</a:t>
            </a:r>
            <a:r>
              <a:rPr lang="ru-RU" sz="3600" kern="0" dirty="0" smtClean="0">
                <a:latin typeface="Corbel" panose="020B0503020204020204" pitchFamily="34" charset="0"/>
              </a:rPr>
              <a:t> </a:t>
            </a:r>
            <a:r>
              <a:rPr lang="ru-RU" sz="3600" kern="0" dirty="0">
                <a:latin typeface="Corbel" panose="020B0503020204020204" pitchFamily="34" charset="0"/>
              </a:rPr>
              <a:t>учит народ как изучать Библию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Неем</a:t>
            </a:r>
            <a:r>
              <a:rPr lang="ru-RU" sz="3200" b="0" kern="0" dirty="0">
                <a:latin typeface="Corbel" panose="020B0503020204020204" pitchFamily="34" charset="0"/>
              </a:rPr>
              <a:t>. 8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855547" y="3260668"/>
            <a:ext cx="9021877" cy="1816157"/>
          </a:xfrm>
          <a:prstGeom prst="homePlate">
            <a:avLst>
              <a:gd name="adj" fmla="val 1793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247736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6103</TotalTime>
  <Words>591</Words>
  <Application>Microsoft Office PowerPoint</Application>
  <PresentationFormat>Широкоэкранный</PresentationFormat>
  <Paragraphs>61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Библия говорит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 таранюк</cp:lastModifiedBy>
  <cp:revision>46</cp:revision>
  <dcterms:created xsi:type="dcterms:W3CDTF">2022-04-26T13:08:03Z</dcterms:created>
  <dcterms:modified xsi:type="dcterms:W3CDTF">2022-12-08T05:50:58Z</dcterms:modified>
</cp:coreProperties>
</file>