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4" r:id="rId2"/>
    <p:sldId id="310" r:id="rId3"/>
    <p:sldId id="278" r:id="rId4"/>
    <p:sldId id="289" r:id="rId5"/>
    <p:sldId id="290" r:id="rId6"/>
    <p:sldId id="291" r:id="rId7"/>
    <p:sldId id="292" r:id="rId8"/>
    <p:sldId id="294" r:id="rId9"/>
    <p:sldId id="295" r:id="rId10"/>
    <p:sldId id="311" r:id="rId11"/>
    <p:sldId id="312" r:id="rId12"/>
    <p:sldId id="296" r:id="rId13"/>
    <p:sldId id="319" r:id="rId14"/>
    <p:sldId id="306" r:id="rId15"/>
    <p:sldId id="304" r:id="rId16"/>
    <p:sldId id="313" r:id="rId17"/>
    <p:sldId id="265" r:id="rId18"/>
    <p:sldId id="266" r:id="rId19"/>
    <p:sldId id="268" r:id="rId20"/>
    <p:sldId id="270" r:id="rId21"/>
    <p:sldId id="273" r:id="rId22"/>
    <p:sldId id="274" r:id="rId23"/>
    <p:sldId id="275" r:id="rId24"/>
    <p:sldId id="309" r:id="rId25"/>
    <p:sldId id="277" r:id="rId26"/>
    <p:sldId id="31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7FCDC"/>
    <a:srgbClr val="FBEAC1"/>
    <a:srgbClr val="B7CDBA"/>
    <a:srgbClr val="ACC4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2606" autoAdjust="0"/>
    <p:restoredTop sz="94660"/>
  </p:normalViewPr>
  <p:slideViewPr>
    <p:cSldViewPr>
      <p:cViewPr>
        <p:scale>
          <a:sx n="60" d="100"/>
          <a:sy n="60" d="100"/>
        </p:scale>
        <p:origin x="-39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67BB6-2637-43BC-8E0D-F273D476BBD1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FBC21-66B0-4FDE-B00A-324250A7D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ДОПОЛНИТЕЛЬНЫЙ МАТЕРИАЛ: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ПОСВЯЩЕНИЕ - Истинная святость заключается в том, чтобы всецело посвятить себя на служение Богу... Христос ожидает безграничной преданности, полного посвящения, безраздельного служения («Наглядные уроки Христа», с. 48, 49).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Христос ожидает от нас полного посвящения и безраздельного служения. Ему нужны наше сердце, разум, душа и наша крепость.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Мы не должны служить своему «я» (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Путь ко Христ</a:t>
            </a:r>
            <a:r>
              <a:rPr lang="ru-RU" sz="1200" i="1" dirty="0" smtClean="0">
                <a:latin typeface="Georgia" pitchFamily="18" charset="0"/>
              </a:rPr>
              <a:t>у,</a:t>
            </a:r>
            <a:r>
              <a:rPr lang="ru-RU" sz="1200" dirty="0" smtClean="0">
                <a:latin typeface="Georgia" pitchFamily="18" charset="0"/>
              </a:rPr>
              <a:t> с. 47—49).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ДУХОВНОЕ ВОСПИТАНИЕ - У христианина, ежедневно посвящающего себя Богу, устанавливаются настолько близкие отношения с Иисусом, что он уподобляется Ему в мышлении и свойствах характера... (Христос — надежда мира, с. 251).</a:t>
            </a:r>
          </a:p>
          <a:p>
            <a:r>
              <a:rPr lang="ru-RU" sz="1200" dirty="0" smtClean="0">
                <a:latin typeface="Georgia" pitchFamily="18" charset="0"/>
              </a:rPr>
              <a:t>ВЕРНОСТЬ - </a:t>
            </a:r>
            <a:r>
              <a:rPr lang="ru-RU" dirty="0" smtClean="0"/>
              <a:t>: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Каждый человек должен научиться быть верным в самом малом так же, как и в самом главном. Наша работа может быть одобрена Богом лишь в том случае, если к ней мы приложим наше усердие, бережливость и нашу честность (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Свидетельства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т. 4, с. 572).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96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9600" b="0" dirty="0" smtClean="0">
                <a:latin typeface="Arial" pitchFamily="34" charset="0"/>
                <a:cs typeface="Arial" pitchFamily="34" charset="0"/>
              </a:rPr>
              <a:t>ВЕРА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 - Те, кто имеет живую веру в Бога и служит Ему из любви, будут изо дня в день укрепляться в силе»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(Служители Евангелия, с. 262). </a:t>
            </a:r>
          </a:p>
          <a:p>
            <a:r>
              <a:rPr lang="ru-RU" sz="9600" dirty="0" smtClean="0">
                <a:latin typeface="Arial" pitchFamily="34" charset="0"/>
                <a:cs typeface="Arial" pitchFamily="34" charset="0"/>
              </a:rPr>
              <a:t>Вера — это полное доверие Богу. Тому, кто подвержен сомнениям, полезно внимательно прочитать главу «Как быть с сомнениями?» в книге «Путь ко Христу».</a:t>
            </a:r>
          </a:p>
          <a:p>
            <a:r>
              <a:rPr lang="ru-RU" sz="9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600" b="0" dirty="0" smtClean="0">
                <a:latin typeface="Arial" pitchFamily="34" charset="0"/>
                <a:cs typeface="Arial" pitchFamily="34" charset="0"/>
              </a:rPr>
              <a:t>КРОТОСТЬ 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Избирая мужчин и женщин для Своего служения, Бог не спрашивает, каковы их ученость, красноречие или состояние. Его интересует другое: достаточно ли они кротки, чтобы Он мог учить их? Может ли Он говорить через их уста? И будут ли они верно отражать Его характер? (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СЦ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, т. 7, с.144)</a:t>
            </a:r>
            <a:r>
              <a:rPr lang="ru-RU" sz="9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0" b="0" dirty="0" smtClean="0">
                <a:latin typeface="Arial" pitchFamily="34" charset="0"/>
                <a:cs typeface="Arial" pitchFamily="34" charset="0"/>
              </a:rPr>
              <a:t>МУЖЕСТВО И НАСТОЙЧИВОСТЬ </a:t>
            </a:r>
            <a:r>
              <a:rPr lang="ru-RU" sz="18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Те, которые трудятся на ниве Евангелия, должны обладать необходимым мужеством, настойчивостью и терпением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(Служители Евангелия, с. 39).</a:t>
            </a:r>
            <a:endParaRPr lang="ru-RU" sz="9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0" b="1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ru-RU" sz="18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9600" b="1" dirty="0" smtClean="0">
                <a:latin typeface="Arial" pitchFamily="34" charset="0"/>
                <a:cs typeface="Arial" pitchFamily="34" charset="0"/>
              </a:rPr>
              <a:t>               </a:t>
            </a:r>
            <a:endParaRPr lang="ru-RU" sz="96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Чтобы иметь успех в деле Божьем, необходимо  быть пунктуальным и всегда держать свое слово (Руководство по проведению библейских бесед, с. 18). </a:t>
            </a:r>
          </a:p>
          <a:p>
            <a:endParaRPr lang="ru-RU" sz="1200" dirty="0" smtClean="0">
              <a:latin typeface="Georgia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BC21-66B0-4FDE-B00A-324250A7DD6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ВАРИАНТ: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Источник всякой силы безграничен, и если в своей великой нужде вы стремитесь к тому, чтобы Дух Святой работал над вашей душой,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если вы скрываете себя в Боге, то будьте уверены — перед людьми вы пойдете деятельными и жизнерадостными (СЦ, т.6, с. 48).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BC21-66B0-4FDE-B00A-324250A7DD6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r>
              <a:rPr lang="ru-RU" dirty="0" smtClean="0"/>
              <a:t>ОБУЧАЙТЕСЬ ЕВАНГЕЛЬСКОМУ ТРУДУ 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Если бы верующие в истину очистили свои умы послушанием,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если бы они поняли, как важны в деле Христа глубокие познания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и утончённые манеры, то там, где сегодня спасается одна душа,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их могло быть двадцать (СЦ, т. 4, с. 68).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Ищите Господа всем сердцем, становитесь всё более утончённым, неотступно повышайте свою духовную культуру. Тогда у вас будет лучший диплом, который только можно получить, - поддержка Бога (СЦ, т. 7, с. 281).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BC21-66B0-4FDE-B00A-324250A7DD6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Все, кто трудится для Бога, должны иметь качества, присущие Марфе и Марии, то есть готовность служить и искреннюю любовь к истине. Эгоистичное «я» и себялюбие должны быть устранены. Бог призывает благоразумных, отзывчивых, нежных, верных принципу, ревностных женщин-работниц. Он призывает настойчивых женщин, способных отвернуться от себя и своих личных удобств и сосредоточиться на Христе, говорить слова истины, молиться вместе с людьми, к которым они могут найти подход, трудясь для обращения душ (СЦ, т.6, с. 118).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BC21-66B0-4FDE-B00A-324250A7DD6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РЕШИТЕЛЬНОСТЬ 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Совершая служение Богу, необходимо проявлять воодушевление и решительность в деле приобретения душ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(Свидетельства, т. 6, с. 418).</a:t>
            </a:r>
          </a:p>
          <a:p>
            <a:pPr fontAlgn="ctr"/>
            <a:r>
              <a:rPr lang="ru-RU" sz="1200" i="0" dirty="0" smtClean="0">
                <a:latin typeface="Arial" pitchFamily="34" charset="0"/>
                <a:cs typeface="Arial" pitchFamily="34" charset="0"/>
              </a:rPr>
              <a:t>СМЕЛОСТЬ -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Надежда и смелость необходимы, чтобы сделать наше служение Богу совершенным. Эти качества являются плодами веры. Отчаяние — греховное и неблагоразумное чувство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(«Пророки и цар</a:t>
            </a:r>
            <a:r>
              <a:rPr lang="ru-RU" sz="1200" i="1" dirty="0" smtClean="0">
                <a:latin typeface="Georgia" pitchFamily="18" charset="0"/>
              </a:rPr>
              <a:t>и», с. 164).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0" dirty="0" smtClean="0">
                <a:latin typeface="Arial" pitchFamily="34" charset="0"/>
                <a:cs typeface="Arial" pitchFamily="34" charset="0"/>
              </a:rPr>
              <a:t>ПОСТОЯНСТВО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Истинный христианин трудится для Бога не под влиянием минутного порыва, но из принципа; не один день или месяц, а на протяжении всей жизни  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(«Советы родителям и учащимся», с. 518)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ctr"/>
            <a:r>
              <a:rPr lang="ru-RU" sz="9600" b="0" dirty="0" smtClean="0">
                <a:latin typeface="Arial" pitchFamily="34" charset="0"/>
                <a:cs typeface="Arial" pitchFamily="34" charset="0"/>
              </a:rPr>
              <a:t>КУЛЬТУРА УМА 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Бог хочет, чтобы правильно мыслящие и разумные люди совершали важную работу, необходимую для спасения душ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(Свидетельства, т. 4, с. 67).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ПРАВИЛЬНАЯ И КУЛЬТУРНАЯ РЕЧЬ -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Каждый христианин призван поведать людям о неисчерпаемых богатствах Христа, поэтому ему необходимо совершенствовать  свою речь. Он должен представить Слово Божье так, чтобы оно привлекало слушателей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(Наглядные уроки Христа, с.336).</a:t>
            </a:r>
          </a:p>
          <a:p>
            <a:pPr fontAlgn="ctr"/>
            <a:r>
              <a:rPr lang="ru-RU" sz="9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ДОСТОИНСТВО -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Мы не должны занимать такое робкое положение, как будто мы должны просить извинения у мира за то, что отваживаемся верить такой драгоценной, святой истине; но должны смиренно ходить пред Богом и вести себя, как дети Всевышнего Бога. Хотя мы являемся немощными орудиями, но передаем наиболее важные и интересные истины, более возвышенные, чем темы этого мира (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Христианское служение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, с. 226, 227).</a:t>
            </a:r>
            <a:endParaRPr lang="ru-RU" sz="96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9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ctr"/>
            <a:endParaRPr lang="ru-RU" sz="9600" b="1" dirty="0" smtClean="0">
              <a:latin typeface="Arial" pitchFamily="34" charset="0"/>
              <a:cs typeface="Arial" pitchFamily="34" charset="0"/>
            </a:endParaRPr>
          </a:p>
          <a:p>
            <a:pPr fontAlgn="ctr"/>
            <a:r>
              <a:rPr lang="ru-RU" sz="9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BC21-66B0-4FDE-B00A-324250A7DD6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НАХОДЧИВОСТЬ - Способность принимать правильное решение в необычных ситуациях — одно из важнейших качеств  для достижения успеха.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ВЕЖЛИВОСТЬ - Проявления грубости недопустимы для тружеников Евангелия. Мы должны учиться быть вежливыми. Не будьте резкими — это неугодно Богу. Старайтесь никого не обижать.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ЗДОРОВЬЕ И БОДРОСТЬ - Слугам Христовым не дано права относиться к своему здоровью безразлично (Служители Евангелия, с. 244).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ТАКТИЧНОСТЬ - </a:t>
            </a:r>
            <a:r>
              <a:rPr lang="ru-RU" sz="1200" dirty="0" smtClean="0">
                <a:latin typeface="Georgia" pitchFamily="18" charset="0"/>
              </a:rPr>
              <a:t>В деле приобретения душ необходимы мудрость и тактичность. Наш Спаситель возвещал истину в духе любви. В обращении с людьми Он был всегда добр и предупредителен (</a:t>
            </a:r>
            <a:r>
              <a:rPr lang="ru-RU" sz="1200" i="1" dirty="0" smtClean="0">
                <a:latin typeface="Georgia" pitchFamily="18" charset="0"/>
              </a:rPr>
              <a:t>Служители Евангелия</a:t>
            </a:r>
            <a:r>
              <a:rPr lang="ru-RU" sz="1200" dirty="0" smtClean="0">
                <a:latin typeface="Georgia" pitchFamily="18" charset="0"/>
              </a:rPr>
              <a:t>, с. 117).</a:t>
            </a:r>
          </a:p>
          <a:p>
            <a:r>
              <a:rPr lang="ru-RU" sz="1200" dirty="0" smtClean="0">
                <a:latin typeface="Georgia" pitchFamily="18" charset="0"/>
              </a:rPr>
              <a:t>МЯГКОСТЬ - Если мы желаем обратить людей от заблуждения, то наши слова должны быть подобны росе и каплям дождя, которые падают на иссохшие растения и оживотворяют их.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Georgia" pitchFamily="18" charset="0"/>
              </a:rPr>
              <a:t>ЛИЧНОЕ ОБАЯНИЕ - Люди не желают учиться у того, кто им почему-либо не нравится. </a:t>
            </a:r>
          </a:p>
          <a:p>
            <a:endParaRPr lang="ru-RU" sz="1200" dirty="0" smtClean="0">
              <a:latin typeface="Georgia" pitchFamily="18" charset="0"/>
            </a:endParaRPr>
          </a:p>
          <a:p>
            <a:endParaRPr lang="ru-RU" sz="1200" dirty="0" smtClean="0">
              <a:latin typeface="Georgia" pitchFamily="18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BC21-66B0-4FDE-B00A-324250A7DD6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ПРОСТОТА - Нередко хорошо подобранные и изученные слова имеют лишь небольшое влияние. Однако обычное слово сына или дочери Божьей, сказанное с естественной простотой, может отворить двери сердца, которое долгое время было закрыто от Христа и Его любви» (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Путь ко Христу,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с. 232).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СОЧУВСТВИЕ - Нам нужно иметь больше сочувствия, больше сострадания; и в этом необходимо учиться у Христа. Сострадание нужно иметь не только к тем, которые в наших глазах безупречны, но и к тем страждущим душам, которые часто впадают в грех 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борятся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 различными искушениями (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Служители Евангелия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с. 141).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ИСКРЕННОСТЬ - В жизни тех, которые призваны возвещать столь святую и торжественную весть, не должно быть никакой фальши. Люди этого мира наблюдают за жизнью адвентистов, потому что они знают об их вере и их высоком призвании. И когда они замечают, что кто-либо из адвентистов не живет согласно своим убеждениям, они смотрят на него с презрением» (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Свидетельства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т. 8, с. 9, 23).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МНОГО МОЛИТВ И РАЗМЫШЛЕНИЙ - Чтобы научиться возвещать людям истину Божью, необходимо усердно молиться и много размышлять (Руководство по проведению библейских бесед, с. 18).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САМООТРЕЧЕНИЕ,ЖЕТРВЕННОСТЬ, ЧЕЛОВЕКОЛЮБИЕ - Какое ответственное положение занимают те, кто объединяется с Искупителем мира в деле спасения людей! Эта работа требует самоотречения, жертвенности, человеколюбия, настойчивости, мужества и веры (СЦ, т. 2, с. 635).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BC21-66B0-4FDE-B00A-324250A7DD6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БЫТЬ В ЕДИНСТВЕ И СОГЛАСИИ С БОГОМ - Наша цель - спасать погибающие души от гибели. Это чрезвычайно важная работа, и человек не может надеяться на успешное её выполнение, если не придёт в единство с Богом (СЦ, т. 9, с. 220).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BC21-66B0-4FDE-B00A-324250A7DD6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Прежде всего посвятите свою душу Богу. Когда вы смотрите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на нашего небесного Ходатая, пусть ваше сердце сокрушится. И затем, смягчённые и покорённые, вы сможете обратиться к кающимся грешникам как уже познавшие силу искупительной любви (СЦ, т. 6, с. 67).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BC21-66B0-4FDE-B00A-324250A7DD6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Когда вы умрёте для своего «я» и смиритесь перед Богом,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желая совершать Его работу, и начнёте  излучать данный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Им свет в своих добрых делах, вам не придётся трудиться в одиночку. Божья благодать проявляется в содействии каждому усилию, направленному на просвещение людей невежественных и не знающих, что близок всему конец (СЦ. т. 8, с. 56).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BC21-66B0-4FDE-B00A-324250A7DD6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ЗНАЙТЕ, ЛЮБИТЕ И ПОСТОЯННО  ИЗУЧВЙТЕ СВЯЩЕННОЕ ПИСАНИЕ - Слова живого Бога являются высочайшим образованием из всех существующих. Служащие людям должны вкушать хлеб жизни. Он придаст духовную силу, и тогда они обретут готовность служить всем сословиям (СЦ, т. 8, с. 308).</a:t>
            </a:r>
          </a:p>
          <a:p>
            <a:r>
              <a:rPr lang="ru-RU" dirty="0" smtClean="0"/>
              <a:t>ПРАВИЛЬНО РАСПОРЯЖАЙТЕСЬ ВРЕМЕНЕМ 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Мы должны бояться украсть у Него то время, которое Он требует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от нас; нам нужно бояться проводить время в праздности или в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примеривании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новых нарядов, или легкомысленно тратить те драгоценные часы, которые Бог дал нам для молитвы, общения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 Его Словом и труда во благо нашим ближним. Таким образом, мы обязаны готовить себя, и наших подопечных к возложенной на нас великой работе (СЦ, т. 4, с. 72).</a:t>
            </a:r>
            <a:endParaRPr lang="ru-RU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ru-RU" dirty="0" smtClean="0"/>
              <a:t>МНОГО И ГОРЯЧО МОЛИТЕСЬ 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Ежедневно в молитве полностью вверяйте себя Богу. Нужно много и основательно размышлять и горячо молиться, чтобы научиться правильно раскрывать людям великую истину (СЦ, т. 4, с. 67). Так давайте же молиться самым серьёзным образом, а затем трудиться соответственно нашим молитвам (СЦ, т. 5, с. 714).</a:t>
            </a:r>
            <a:endParaRPr lang="ru-RU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BC21-66B0-4FDE-B00A-324250A7DD6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Будучи Его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соработниками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мы должны молиться об освящении Его Духом, дабы сиять нам всё ярче и ярче (СЦ, т. 8, с. 40).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Люди, не имеющие больших талантов, но соблюдающие свои сердца в любви Божьей, способны завоевать много душ для Христа (СЦ, т. 5, с. 307).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BC21-66B0-4FDE-B00A-324250A7DD6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kotov\Desktop\УВЕС СЛАЙ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БИБЛЕЙСКОЕ ОБОСНОВАНИЕ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403648" y="1196752"/>
            <a:ext cx="7740352" cy="516118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…научитесь от Меня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…(Матф.11:29).</a:t>
            </a: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en-US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8800" b="1" dirty="0" smtClean="0">
                <a:latin typeface="Arial" pitchFamily="34" charset="0"/>
                <a:cs typeface="Arial" pitchFamily="34" charset="0"/>
              </a:rPr>
              <a:t>В те дни взошёл Он на гору помолиться и пробыл всю ночь в молитве к Богу 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(Лук.6:12).</a:t>
            </a:r>
          </a:p>
          <a:p>
            <a:endParaRPr lang="ru-RU" sz="8800" b="1" dirty="0" smtClean="0">
              <a:latin typeface="Arial" pitchFamily="34" charset="0"/>
              <a:cs typeface="Arial" pitchFamily="34" charset="0"/>
            </a:endParaRPr>
          </a:p>
          <a:p>
            <a:endParaRPr lang="ru-RU" sz="8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8800" b="1" dirty="0" smtClean="0">
                <a:latin typeface="Arial" pitchFamily="34" charset="0"/>
                <a:cs typeface="Arial" pitchFamily="34" charset="0"/>
              </a:rPr>
              <a:t>… отделил учеников и ежедневно проповедовал в училище в училище некоего </a:t>
            </a:r>
            <a:r>
              <a:rPr lang="ru-RU" sz="8800" b="1" dirty="0" err="1" smtClean="0">
                <a:latin typeface="Arial" pitchFamily="34" charset="0"/>
                <a:cs typeface="Arial" pitchFamily="34" charset="0"/>
              </a:rPr>
              <a:t>Тиранна</a:t>
            </a:r>
            <a:r>
              <a:rPr lang="ru-RU" sz="8800" b="1" dirty="0" smtClean="0">
                <a:latin typeface="Arial" pitchFamily="34" charset="0"/>
                <a:cs typeface="Arial" pitchFamily="34" charset="0"/>
              </a:rPr>
              <a:t>. Это продолжалось  до двух лет, так что все жители </a:t>
            </a:r>
            <a:r>
              <a:rPr lang="ru-RU" sz="8800" b="1" dirty="0" err="1" smtClean="0">
                <a:latin typeface="Arial" pitchFamily="34" charset="0"/>
                <a:cs typeface="Arial" pitchFamily="34" charset="0"/>
              </a:rPr>
              <a:t>Асии</a:t>
            </a:r>
            <a:r>
              <a:rPr lang="ru-RU" sz="8800" b="1" dirty="0" smtClean="0">
                <a:latin typeface="Arial" pitchFamily="34" charset="0"/>
                <a:cs typeface="Arial" pitchFamily="34" charset="0"/>
              </a:rPr>
              <a:t>  слышали проповедь о 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Господе Иисусе, как Иудеи, так и </a:t>
            </a:r>
            <a:r>
              <a:rPr lang="ru-RU" sz="8000" b="1" dirty="0" err="1" smtClean="0">
                <a:latin typeface="Arial" pitchFamily="34" charset="0"/>
                <a:cs typeface="Arial" pitchFamily="34" charset="0"/>
              </a:rPr>
              <a:t>Еллины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(Деян.19:9-10).</a:t>
            </a:r>
          </a:p>
          <a:p>
            <a:endParaRPr lang="ru-RU" sz="8800" b="1" dirty="0" smtClean="0">
              <a:latin typeface="Arial" pitchFamily="34" charset="0"/>
              <a:cs typeface="Arial" pitchFamily="34" charset="0"/>
            </a:endParaRPr>
          </a:p>
          <a:p>
            <a:endParaRPr lang="ru-RU" sz="8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8800" b="1" dirty="0" smtClean="0">
                <a:latin typeface="Arial" pitchFamily="34" charset="0"/>
                <a:cs typeface="Arial" pitchFamily="34" charset="0"/>
              </a:rPr>
              <a:t>И что слышал от меня при многих свидетелях, то передай верным людям, 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которые были бы способны и других научить 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(2 Тим.2:2). </a:t>
            </a:r>
          </a:p>
          <a:p>
            <a:endParaRPr lang="ru-RU" sz="8000" b="1" dirty="0" smtClean="0"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6013" y="0"/>
            <a:ext cx="8027987" cy="1125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МОЛИТВЫ ЧЛЕНОВ ЦЕРКВИ 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EAD Guest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807246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КАЧЕСТВА НЕОБХОДИМЫЕ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 БЛАГОВЕСТИЯ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763688" y="1268760"/>
            <a:ext cx="6552728" cy="525658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32500" lnSpcReduction="20000"/>
          </a:bodyPr>
          <a:lstStyle/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763688" y="980728"/>
            <a:ext cx="7128792" cy="55296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ПОСВЯЩЕНИЕ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ДУХОВНОЕ ВОСПИТАНИЕ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ВЕРНОСТЬ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ВЕРА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КРОТОСТЬ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МУЖЕСТВО И НАСТОЙЧИВОСТЬ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pPr algn="ctr"/>
            <a:endParaRPr lang="ru-RU" sz="6400" b="1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КАЧЕСТВА НЕОБХОДИМЫЕ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 БЛАГОВЕСТИЯ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763688" y="1412776"/>
            <a:ext cx="6840760" cy="49451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91680" y="1268760"/>
            <a:ext cx="7452320" cy="524157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endParaRPr lang="ru-RU" sz="6400" dirty="0" smtClean="0">
              <a:latin typeface="Georgia" pitchFamily="18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РЕШИТЕЛЬНОСТЬ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СМЕЛОСТЬ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ПОСТОЯНСТВО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КУЛЬТУРА УМА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ПРАВИЛЬНАЯ И КУЛЬТУРНАЯ РЕЧЬ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ДОСТОИНСТВО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pPr fontAlgn="ctr"/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pPr fontAlgn="ctr"/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КАЧЕСТВА НЕОБХОДИМЫЕ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 БЛАГОВЕСТИЯ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763688" y="1412776"/>
            <a:ext cx="6840760" cy="49451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835696" y="1700808"/>
            <a:ext cx="6522518" cy="480953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НАХОДЧИВОСТЬ</a:t>
            </a:r>
          </a:p>
          <a:p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ВЕЖЛИВОСТЬ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pPr fontAlgn="ctr"/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ЗДОРОВЬЕ И БОДРОСТЬ</a:t>
            </a:r>
          </a:p>
          <a:p>
            <a:pPr fontAlgn="ctr"/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pPr fontAlgn="ctr"/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ТАКТИЧНОСТЬ</a:t>
            </a:r>
          </a:p>
          <a:p>
            <a:pPr fontAlgn="ctr"/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pPr fontAlgn="ctr"/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МЯГКОСТЬ</a:t>
            </a:r>
          </a:p>
          <a:p>
            <a:pPr fontAlgn="ctr"/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pPr fontAlgn="ctr"/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ЛИЧНОЕ ОБАЯНИЕ</a:t>
            </a:r>
          </a:p>
          <a:p>
            <a:pPr fontAlgn="ctr"/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pPr fontAlgn="ctr"/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pPr fontAlgn="ctr"/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pPr algn="ctr" fontAlgn="ctr"/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КАЧЕСТВА НЕОБХОДИМЫЕ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 БЛАГОВЕСТИЯ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763688" y="1412776"/>
            <a:ext cx="6840760" cy="49451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403648" y="1500174"/>
            <a:ext cx="7740352" cy="501016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ПРОСТОТА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СОЧУВСТВИЕ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ИСКРЕННОСТЬ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МНОГО МОЛИТВ И РАЗМЫШЛЕНИЙ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САМООТРЕЧЕНИЕ, ЖЕРТВЁННОСТЬ, ЧЕЛОВЕКОЛЮБИЕ</a:t>
            </a:r>
          </a:p>
          <a:p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6400" b="1" dirty="0" smtClean="0"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6013" y="0"/>
            <a:ext cx="8027987" cy="1125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МОЛИТВЫ ЧЛЕНОВ ЦЕРКВИ 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EAD Guest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807246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19672" y="1340768"/>
            <a:ext cx="7344816" cy="50405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БУДЬТЕ В ЕДИНСТВЕ И СОГЛАСИИ С БОГОМ</a:t>
            </a:r>
          </a:p>
          <a:p>
            <a:pPr algn="ctr"/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Проповедь Евангелия – это избранное Богом средство спасения душ. Но наше первостепенное дело - привести своё сердце в согласие с Богом, и тогда мы будем готовы трудиться для ближних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(СЦ, т. 5, с. 87).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ПОДГОТОВКА К БЛАГОВЕСТИЮ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691680" y="1340768"/>
            <a:ext cx="7452320" cy="518457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ПОСВЯТИТЕ СЕБЯ БОГУ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У христианина ежедневно посвящающего себя Богу, </a:t>
            </a:r>
          </a:p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устанавливаются настолько </a:t>
            </a:r>
          </a:p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близкие отношения с Иисусом, </a:t>
            </a:r>
          </a:p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что он уподобляется Ему в </a:t>
            </a:r>
          </a:p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мышлении и свойствах характера.</a:t>
            </a:r>
          </a:p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Тот, кто стремится следовать Христу, настолько преображается животворящей силой Солнца Праведности, что может приносить  много плода во славу Божью </a:t>
            </a:r>
            <a:r>
              <a:rPr lang="ru-RU" sz="1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(ЖВ, с. 250-251).</a:t>
            </a:r>
          </a:p>
          <a:p>
            <a:endParaRPr lang="ru-RU" sz="1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ПОДГОТОВКА К БЛАГОВЕСТИЮ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143108" y="1628800"/>
            <a:ext cx="6286544" cy="47525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УМРИТЕ ДЛЯ СВОЕГО «Я»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Прежде чем Господь сможет действовать через вас, ваше «я» должно умереть 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(СЦ, т. 9, с. 181).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700" b="1" dirty="0" smtClean="0">
              <a:solidFill>
                <a:srgbClr val="006600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600" b="1" dirty="0">
              <a:solidFill>
                <a:srgbClr val="006600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100" dirty="0" smtClean="0">
                <a:solidFill>
                  <a:srgbClr val="C00000"/>
                </a:solidFill>
                <a:latin typeface="Georgia" pitchFamily="18" charset="0"/>
              </a:rPr>
              <a:t>ПОДГОТОВКА К БЛАГОВЕСТИЮ</a:t>
            </a:r>
            <a:endParaRPr lang="ru-RU" sz="31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115616" y="836712"/>
            <a:ext cx="7742664" cy="55212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32500" lnSpcReduction="20000"/>
          </a:bodyPr>
          <a:lstStyle/>
          <a:p>
            <a:r>
              <a:rPr lang="ru-RU" sz="9800" dirty="0" smtClean="0">
                <a:solidFill>
                  <a:schemeClr val="bg1"/>
                </a:solidFill>
                <a:latin typeface="Georgia" pitchFamily="18" charset="0"/>
              </a:rPr>
              <a:t>Предмет:</a:t>
            </a:r>
            <a:r>
              <a:rPr lang="ru-RU" sz="11100" b="1" dirty="0" smtClean="0">
                <a:solidFill>
                  <a:schemeClr val="bg1"/>
                </a:solidFill>
                <a:latin typeface="Georgia" pitchFamily="18" charset="0"/>
              </a:rPr>
              <a:t>          ВАЖНОСТЬ </a:t>
            </a:r>
          </a:p>
          <a:p>
            <a:r>
              <a:rPr lang="ru-RU" sz="111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r>
              <a:rPr lang="ru-RU" sz="11100" b="1" dirty="0" smtClean="0">
                <a:solidFill>
                  <a:schemeClr val="bg1"/>
                </a:solidFill>
                <a:latin typeface="Georgia" pitchFamily="18" charset="0"/>
              </a:rPr>
              <a:t>                          ЕВАНГЕЛЬСКОГО</a:t>
            </a:r>
          </a:p>
          <a:p>
            <a:endParaRPr lang="ru-RU" sz="111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sz="11100" b="1" dirty="0" smtClean="0">
                <a:solidFill>
                  <a:schemeClr val="bg1"/>
                </a:solidFill>
                <a:latin typeface="Georgia" pitchFamily="18" charset="0"/>
              </a:rPr>
              <a:t>                          СЛУЖЕНИЯ</a:t>
            </a:r>
          </a:p>
          <a:p>
            <a:pPr algn="ctr"/>
            <a:endParaRPr lang="ru-RU" sz="11100" b="1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11100" b="1" dirty="0" smtClean="0">
                <a:latin typeface="Georgia" pitchFamily="18" charset="0"/>
              </a:rPr>
              <a:t>                            </a:t>
            </a:r>
            <a:r>
              <a:rPr lang="ru-RU" sz="9800" dirty="0" smtClean="0">
                <a:solidFill>
                  <a:schemeClr val="bg1"/>
                </a:solidFill>
                <a:latin typeface="Georgia" pitchFamily="18" charset="0"/>
              </a:rPr>
              <a:t>(часть первая)</a:t>
            </a: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  <p:pic>
        <p:nvPicPr>
          <p:cNvPr id="7" name="Picture 2" descr="C:\Users\vkotov\Desktop\3-й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268016" y="989112"/>
            <a:ext cx="7742664" cy="55212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9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Предмет:</a:t>
            </a:r>
            <a:r>
              <a:rPr lang="ru-RU" sz="1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ВАЖНОСТЬ </a:t>
            </a:r>
          </a:p>
          <a:p>
            <a:pPr algn="ctr"/>
            <a:r>
              <a:rPr lang="ru-RU" sz="1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БЛАГОВЕСТИЯ</a:t>
            </a:r>
          </a:p>
          <a:p>
            <a:endParaRPr lang="ru-RU" sz="1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sz="9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(часть третья</a:t>
            </a:r>
            <a:r>
              <a:rPr lang="ru-RU" sz="9800" b="1" dirty="0" smtClean="0">
                <a:solidFill>
                  <a:schemeClr val="bg1"/>
                </a:solidFill>
                <a:latin typeface="Georgia" pitchFamily="18" charset="0"/>
              </a:rPr>
              <a:t>)</a:t>
            </a: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475656" y="1268760"/>
            <a:ext cx="7344816" cy="500349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endParaRPr lang="ru-RU" sz="16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ЗНАЙТЕ, ЛЮБИТЕ И ПОСТОЯННО ИЗУЧАЙТЕ СВЯЩЕННОЕ ПИСАНИЕ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ПРАВИЛЬНО РАСПОРЯЖАЙТЕСЬ ВРЕМЕНЕМ</a:t>
            </a:r>
          </a:p>
          <a:p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МНОГО И ГОРЯЧО МОЛИТЕСЬ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latin typeface="Arial" pitchFamily="34" charset="0"/>
                <a:ea typeface="+mj-ea"/>
                <a:cs typeface="Arial" pitchFamily="34" charset="0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ПОДГОТОВКА К БЛАГОВЕСТИЮ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259632" y="1196752"/>
            <a:ext cx="7884368" cy="507549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800" b="1" dirty="0" smtClean="0">
                <a:latin typeface="Arial" pitchFamily="34" charset="0"/>
                <a:cs typeface="Arial" pitchFamily="34" charset="0"/>
              </a:rPr>
              <a:t>МОЛИТВЕННЫЕ ПРОСЬБЫ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4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5100" b="1" dirty="0" smtClean="0">
                <a:latin typeface="Arial" pitchFamily="34" charset="0"/>
                <a:cs typeface="Arial" pitchFamily="34" charset="0"/>
              </a:rPr>
              <a:t>Просите Его очистить вас от греха.</a:t>
            </a:r>
          </a:p>
          <a:p>
            <a:r>
              <a:rPr lang="ru-RU" sz="5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100" b="1" dirty="0" smtClean="0">
                <a:latin typeface="Arial" pitchFamily="34" charset="0"/>
                <a:cs typeface="Arial" pitchFamily="34" charset="0"/>
              </a:rPr>
            </a:b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Просите у Бога мудрости.</a:t>
            </a:r>
          </a:p>
          <a:p>
            <a:endParaRPr lang="ru-RU" sz="5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5100" b="1" dirty="0" smtClean="0">
                <a:latin typeface="Arial" pitchFamily="34" charset="0"/>
                <a:cs typeface="Arial" pitchFamily="34" charset="0"/>
              </a:rPr>
              <a:t>Молитесь о силе, поддержке и водительстве Святого Духа. </a:t>
            </a:r>
          </a:p>
          <a:p>
            <a:r>
              <a:rPr lang="ru-RU" sz="51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5100" b="1" dirty="0" smtClean="0">
                <a:latin typeface="Arial" pitchFamily="34" charset="0"/>
                <a:cs typeface="Arial" pitchFamily="34" charset="0"/>
              </a:rPr>
              <a:t> Просите Господа наполнить вас любовью Иисуса. </a:t>
            </a:r>
          </a:p>
          <a:p>
            <a:r>
              <a:rPr lang="ru-RU" sz="51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5100" b="1" dirty="0" smtClean="0">
                <a:latin typeface="Arial" pitchFamily="34" charset="0"/>
                <a:cs typeface="Arial" pitchFamily="34" charset="0"/>
              </a:rPr>
              <a:t>Молитесь, чтобы Господь наделил качествами необходимыми для успешного евангельского служения.</a:t>
            </a:r>
          </a:p>
          <a:p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7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ПОДГОТОВКА К БЛАГОВЕСТИЮ</a:t>
            </a:r>
            <a:endParaRPr lang="ru-RU" sz="28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547664" y="1628800"/>
            <a:ext cx="7344816" cy="44644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СОТРУДНИЧАЙТЕ СО СВЯТЫМ ДУХОМ</a:t>
            </a:r>
          </a:p>
          <a:p>
            <a:pPr algn="ctr"/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И нет предела пользе, которую может принести тот, кто отказавшись от своего «я», целиком и полностью доверяется Святому Духу и живёт жизнью, полностью посвящённой Богу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(ЖВ, с. 250-251</a:t>
            </a:r>
            <a:r>
              <a:rPr lang="ru-RU" sz="2400" i="1" dirty="0" smtClean="0">
                <a:latin typeface="Georgia" pitchFamily="18" charset="0"/>
              </a:rPr>
              <a:t>).</a:t>
            </a:r>
            <a:endParaRPr lang="ru-RU" sz="2400" i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ПОДГОТОВКА К БЛАГОВЕСТИЮ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285852" y="1214422"/>
            <a:ext cx="7858148" cy="5357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ОБУЧАЙТЕСЬ ЕВАНГЕЛЬСКОМУ ТРУДУ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Каждого, кто принимает свет истины, надо учить нести его ближним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(СЦ, т. 5, с. 392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Членов каждой церкви следует учить тому, чтобы они посвящали время приобретению душ для Христа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(СЦ, т. 6, с. 436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Каждого члена церкви нужно обучать систематическому труду на ниве Божьей.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(СЦ, т. 6, с. 308).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28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28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28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100" dirty="0" smtClean="0">
                <a:solidFill>
                  <a:srgbClr val="C00000"/>
                </a:solidFill>
                <a:latin typeface="Georgia" pitchFamily="18" charset="0"/>
              </a:rPr>
              <a:t>ПОДГОТОВКА К БЛАГОВЕСТИЮ</a:t>
            </a:r>
            <a:endParaRPr lang="ru-RU" sz="31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2571736" y="2000240"/>
            <a:ext cx="6000792" cy="391197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 Господа есть дело, которое Он предназначил исполнять женщинам и мужчинам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(СЦ, т.6, с.117).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1600" dirty="0" smtClean="0">
                <a:solidFill>
                  <a:srgbClr val="006600"/>
                </a:solidFill>
                <a:latin typeface="Georgia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100" smtClean="0">
                <a:solidFill>
                  <a:srgbClr val="C00000"/>
                </a:solidFill>
                <a:latin typeface="Georgia" pitchFamily="18" charset="0"/>
              </a:rPr>
              <a:t>ПРИЗЫВ  К </a:t>
            </a:r>
            <a:r>
              <a:rPr lang="ru-RU" sz="3100" dirty="0" smtClean="0">
                <a:solidFill>
                  <a:srgbClr val="C00000"/>
                </a:solidFill>
                <a:latin typeface="Georgia" pitchFamily="18" charset="0"/>
              </a:rPr>
              <a:t>БЛАГОВЕСТИЮ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2483768" y="2132856"/>
            <a:ext cx="5760640" cy="406738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Ищите Господа и силы Его, ищите лица Его всегда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(Пс.104:4).</a:t>
            </a:r>
          </a:p>
          <a:p>
            <a:pPr algn="ctr">
              <a:defRPr/>
            </a:pPr>
            <a:endParaRPr lang="ru-RU" sz="44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ПОДГОТОВКА К БЛАГОВЕСТИЮ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805264"/>
            <a:ext cx="802838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85C24"/>
                </a:solidFill>
                <a:latin typeface="Georgia" pitchFamily="18" charset="0"/>
                <a:cs typeface="Arial" pitchFamily="34" charset="0"/>
              </a:rPr>
              <a:t>Тема следующей встречи: ПРИНЦИПЫ ЕВАНГЕЛЬСКОГО СЛУЖЕНИЯ</a:t>
            </a:r>
            <a:endParaRPr lang="ru-RU" sz="1300" dirty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МОЛИТВА ПАСТОРА </a:t>
            </a:r>
          </a:p>
        </p:txBody>
      </p:sp>
      <p:pic>
        <p:nvPicPr>
          <p:cNvPr id="1027" name="Picture 3" descr="C:\Users\vkotov\Desktop\ГС МОЛИТВЕННЫЕ СЛУЖЕНИЕ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8028384" cy="5673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802838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15616" y="4365104"/>
            <a:ext cx="8028384" cy="1077218"/>
          </a:xfrm>
          <a:prstGeom prst="rect">
            <a:avLst/>
          </a:prstGeom>
          <a:solidFill>
            <a:schemeClr val="tx2">
              <a:alpha val="38823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ПОДГОТОВКА 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 БЛАГОВЕСТИЮ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475656" y="1412776"/>
            <a:ext cx="7668344" cy="49685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Имеются несколько причин, и среди них выявлены основные:</a:t>
            </a: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ИХ НИКОГДА  НЕ ПРОСИЛИ ОБ ЭТОМ </a:t>
            </a:r>
          </a:p>
          <a:p>
            <a:endParaRPr lang="ru-RU" sz="16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3000" b="1" i="1" dirty="0" smtClean="0">
                <a:latin typeface="Georgia" pitchFamily="18" charset="0"/>
              </a:rPr>
              <a:t>Итак пойди</a:t>
            </a:r>
            <a:r>
              <a:rPr lang="ru-RU" sz="3000" b="1" dirty="0" smtClean="0">
                <a:latin typeface="Georgia" pitchFamily="18" charset="0"/>
              </a:rPr>
              <a:t>: Я пошлю тебя к фараону; и выведи из Египта народ Мой, сынов </a:t>
            </a:r>
            <a:r>
              <a:rPr lang="ru-RU" sz="3000" b="1" dirty="0" err="1" smtClean="0">
                <a:latin typeface="Georgia" pitchFamily="18" charset="0"/>
              </a:rPr>
              <a:t>Израилевых</a:t>
            </a:r>
            <a:r>
              <a:rPr lang="ru-RU" sz="3000" b="1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(Исх.3:10).</a:t>
            </a: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 ЛЮДИ НЕ ПРИНИМАЮТ  УЧАСТИЯ В БЛАГОВЕСТИИ?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331640" y="1124744"/>
            <a:ext cx="7812360" cy="525658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НЕДОСТАТОК  УВЕРЕННОСТИ В СЕБЕ</a:t>
            </a:r>
          </a:p>
          <a:p>
            <a:endParaRPr lang="ru-RU" sz="16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Моисей  сказал Богу : </a:t>
            </a:r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кто я, 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чтобы мне идти к фараону и вывести  из Египта сынов 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Израилевых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?  (Исх.3:11).</a:t>
            </a:r>
          </a:p>
          <a:p>
            <a:endParaRPr lang="ru-RU" sz="3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И сказал Бог: Я буду с тобою, и вот тебе знамение, что Я послал тебя: когда ты выведешь народ из Египта, вы совершите служение Богу на этой горе (Исх.3:12</a:t>
            </a:r>
            <a:r>
              <a:rPr lang="ru-RU" sz="1600" dirty="0" smtClean="0">
                <a:solidFill>
                  <a:srgbClr val="006600"/>
                </a:solidFill>
                <a:latin typeface="Georgia" pitchFamily="18" charset="0"/>
              </a:rPr>
              <a:t>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 ЛЮДИ НЕ ПРИНИМАЮТ УЧАСТИЯ В БЛАГОВЕСТИИ?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403648" y="1340768"/>
            <a:ext cx="7560840" cy="50405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ОГРАНИЧЕННОЕ ПОНИМАНИЕ СВОЕЙ РОЛИ</a:t>
            </a:r>
          </a:p>
          <a:p>
            <a:endParaRPr lang="ru-RU" sz="16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сказал Моисей Богу: вот,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прийду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 сынам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Израилевым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и скажу им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 «Бог отцов ваших послал меня к вам». А они скажут мне: «как  Ему имя ?» Что сказать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мне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им?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Бог сказал Моисею:  Я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есмь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Сущий (Иегова). И сказал: так скажи сынам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Израилевым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 Сущий послал меня к вам.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сказал ещё Бог Моисею: так скажи сынам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Израилевым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Господь, Бог отцов ваших, Бог Авраама, Бог Исаака и Бог Иакова, послал меня к вам. Вот имя Моё на веки, и памятование о Мне из рода в род (Исх.3:12-15). </a:t>
            </a:r>
          </a:p>
          <a:p>
            <a:endParaRPr lang="ru-RU" sz="2000" b="1" dirty="0" smtClean="0">
              <a:latin typeface="Georgia" pitchFamily="18" charset="0"/>
            </a:endParaRPr>
          </a:p>
          <a:p>
            <a:endParaRPr lang="ru-RU" sz="2000" b="1" dirty="0" smtClean="0">
              <a:latin typeface="Georgia" pitchFamily="18" charset="0"/>
            </a:endParaRPr>
          </a:p>
          <a:p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 ЛЮДИ НЕ ПРИНИМАЮТ УЧАСТИЯ В БЛАГОВЕСТИИ?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91680" y="1268760"/>
            <a:ext cx="7200800" cy="511256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НЕРАСКРЫТЫЙ ПОТЕНЦИАЛ</a:t>
            </a:r>
          </a:p>
          <a:p>
            <a:endParaRPr lang="ru-RU" sz="3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И они послушают голоса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твоего, и пойдёшь ты и старейшины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Израилевы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к царю Египетскому, и скажете  ему: Господь, Бог Евреев, призвал нас; итак отпусти нас в пустыню, на три дня пути, чтобы принести жертву Господу, Богу нашему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(Исх.3:18).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 ЛЮДИ НЕ ПРИНИМАЮТ УЧАСТИЯ В БЛАГОВЕСТИИ?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91680" y="980728"/>
            <a:ext cx="7056784" cy="5400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ru-RU" sz="16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 МОТИВАЦИИ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 сказал ему Господь: что это в руке у тебя? Он отвечал: жезл. Господь сказал: брось его на землю, и жезл превратился в змея, и Моисей побежал от него.</a:t>
            </a:r>
          </a:p>
          <a:p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 сказал Господь Моисею: простри руку твою и возьми его за хвост. Он простёр руку свою и взял его; и он стал жезлом в руке его. Это для того, чтобы поверили, что явился тебе Господь, Бог отцов  их, Бог Авраама, Бог Исаака и Бог Иакова (Исх.4:2-5). </a:t>
            </a:r>
          </a:p>
          <a:p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Прочтите также (Исх.4:6-9).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 ЛЮДИ НЕ ПРИНИМАЮТ УЧАСТИЯ В БЛАГОВЕСТИИ?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91680" y="1124744"/>
            <a:ext cx="7200800" cy="525658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ОТСУТСТВИЕ ПОДГОТОВКИ </a:t>
            </a:r>
          </a:p>
          <a:p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 сказал Моисей Господу: о, Господи! человек я не речистый, и таков был и вчера и третьего дня, и когда Ты начал говорить с рабом Твоим: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я тяжело говорю и косноязычен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 (Исх.4:10).</a:t>
            </a:r>
          </a:p>
          <a:p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Итак пойди; и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Я буду при устах твоих,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научу тебя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, что тебе говорить (Исх.4:12).</a:t>
            </a:r>
          </a:p>
          <a:p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Ты будешь ему говорить и влагать слова в уста его; а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Я буду при устах твоих и при устах его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, и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буду учить вас, что вам делать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(Исх.4:15).</a:t>
            </a: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 ЛЮДИ НЕ ПРИНИМАЮТ УЧАСТИЯ В БЛАГОВЕСТИИ?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2586</Words>
  <Application>Microsoft Office PowerPoint</Application>
  <PresentationFormat>Экран (4:3)</PresentationFormat>
  <Paragraphs>585</Paragraphs>
  <Slides>26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Котов В. А.</dc:creator>
  <cp:lastModifiedBy>USER</cp:lastModifiedBy>
  <cp:revision>319</cp:revision>
  <dcterms:created xsi:type="dcterms:W3CDTF">2011-11-16T10:55:14Z</dcterms:created>
  <dcterms:modified xsi:type="dcterms:W3CDTF">2012-01-15T09:08:51Z</dcterms:modified>
</cp:coreProperties>
</file>