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8" r:id="rId2"/>
    <p:sldId id="272" r:id="rId3"/>
    <p:sldId id="263" r:id="rId4"/>
    <p:sldId id="267" r:id="rId5"/>
    <p:sldId id="268" r:id="rId6"/>
    <p:sldId id="269" r:id="rId7"/>
    <p:sldId id="283" r:id="rId8"/>
    <p:sldId id="284" r:id="rId9"/>
    <p:sldId id="285" r:id="rId10"/>
    <p:sldId id="266" r:id="rId11"/>
    <p:sldId id="265" r:id="rId12"/>
    <p:sldId id="274" r:id="rId13"/>
    <p:sldId id="270" r:id="rId14"/>
    <p:sldId id="279" r:id="rId15"/>
    <p:sldId id="282" r:id="rId16"/>
    <p:sldId id="281" r:id="rId17"/>
    <p:sldId id="278" r:id="rId18"/>
    <p:sldId id="277" r:id="rId19"/>
    <p:sldId id="280" r:id="rId20"/>
    <p:sldId id="25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099" y="170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D2000-8B14-450A-A7A2-5D680A78D3FE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E8CA2-16E4-4925-AA9C-E98C603F6B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712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E8CA2-16E4-4925-AA9C-E98C603F6B1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1037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0D0E96F-38EA-4683-99A4-7BDA2D6AD833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F44940-9229-46A9-AB3F-FE0E567DF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\СШ и ЛС\УВЕС\УВЕС - ЛОГО\Фон  УВЕС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2225"/>
            <a:ext cx="9144000" cy="690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49280"/>
            <a:ext cx="1008927" cy="702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235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библейскую беседу?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lphaUcPeriod"/>
            </a:pPr>
            <a:r>
              <a:rPr lang="ru-RU" b="1" i="1" dirty="0">
                <a:solidFill>
                  <a:schemeClr val="accent3">
                    <a:lumMod val="75000"/>
                  </a:schemeClr>
                </a:solidFill>
              </a:rPr>
              <a:t>Изберите 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тему</a:t>
            </a:r>
          </a:p>
          <a:p>
            <a:pPr marL="534988" lvl="1" indent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SzPct val="80000"/>
              <a:buNone/>
            </a:pPr>
            <a:endParaRPr lang="ru-RU" sz="1400" dirty="0" smtClean="0"/>
          </a:p>
          <a:p>
            <a:pPr marL="534988" lvl="1" indent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SzPct val="80000"/>
              <a:buNone/>
            </a:pPr>
            <a:r>
              <a:rPr lang="ru-RU" dirty="0" smtClean="0"/>
              <a:t>Подумайте над конкретной темой. Постарайтесь </a:t>
            </a:r>
            <a:r>
              <a:rPr lang="ru-RU" dirty="0"/>
              <a:t>определить духовную нужду ваших слушателей и их уровень знания </a:t>
            </a:r>
            <a:r>
              <a:rPr lang="ru-RU" dirty="0" smtClean="0"/>
              <a:t>Библии. При </a:t>
            </a:r>
            <a:r>
              <a:rPr lang="ru-RU" dirty="0"/>
              <a:t>выборе темы следует учитывать три </a:t>
            </a:r>
            <a:r>
              <a:rPr lang="ru-RU" dirty="0" smtClean="0"/>
              <a:t>фактора:</a:t>
            </a:r>
          </a:p>
          <a:p>
            <a:pPr marL="992188" lvl="1" indent="-45720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b="1" dirty="0" smtClean="0"/>
              <a:t>Духовные </a:t>
            </a:r>
            <a:r>
              <a:rPr lang="ru-RU" b="1" dirty="0"/>
              <a:t>нужды слушателей</a:t>
            </a:r>
            <a:r>
              <a:rPr lang="ru-RU" dirty="0"/>
              <a:t>; </a:t>
            </a:r>
          </a:p>
          <a:p>
            <a:pPr marL="992188" lvl="1" indent="-45720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b="1" dirty="0" smtClean="0"/>
              <a:t>Актуальность темы</a:t>
            </a:r>
            <a:r>
              <a:rPr lang="ru-RU" dirty="0" smtClean="0"/>
              <a:t>;</a:t>
            </a:r>
          </a:p>
          <a:p>
            <a:pPr marL="992188" lvl="1" indent="-45720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b="1" dirty="0" smtClean="0"/>
              <a:t>Обстоятельства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722888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/>
              <a:t>Как </a:t>
            </a:r>
            <a:r>
              <a:rPr lang="ru-RU" dirty="0" smtClean="0"/>
              <a:t>подготовить </a:t>
            </a:r>
            <a:r>
              <a:rPr lang="ru-RU" dirty="0"/>
              <a:t>библейскую беседу?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1" indent="-571500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lphaUcPeriod" startAt="2"/>
            </a:pPr>
            <a:r>
              <a:rPr lang="ru-RU" sz="3200" b="1" i="1" dirty="0">
                <a:solidFill>
                  <a:schemeClr val="accent3">
                    <a:lumMod val="75000"/>
                  </a:schemeClr>
                </a:solidFill>
              </a:rPr>
              <a:t>Подберите подходящие 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</a:rPr>
              <a:t>тексты</a:t>
            </a:r>
          </a:p>
          <a:p>
            <a:pPr marL="536575" lvl="2" indent="0" algn="just">
              <a:buNone/>
            </a:pPr>
            <a:endParaRPr lang="ru-RU" sz="1400" dirty="0" smtClean="0"/>
          </a:p>
          <a:p>
            <a:pPr marL="536575" lvl="2" indent="0" algn="just">
              <a:buNone/>
            </a:pPr>
            <a:r>
              <a:rPr lang="ru-RU" sz="2800" dirty="0" smtClean="0"/>
              <a:t>Подберите библейские тексты соответствующие выбранной вами теме. Воспользуйтесь Симфонией или книгой </a:t>
            </a:r>
            <a:r>
              <a:rPr lang="ru-RU" sz="2800" dirty="0"/>
              <a:t>библейских доктрин. Используйте только те тексты, которые наилучшим образом подходят к теме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595828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/>
              <a:t>Как </a:t>
            </a:r>
            <a:r>
              <a:rPr lang="ru-RU" dirty="0" smtClean="0"/>
              <a:t>подготовить </a:t>
            </a:r>
            <a:r>
              <a:rPr lang="ru-RU" dirty="0"/>
              <a:t>библейскую беседу?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lphaUcPeriod" startAt="3"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Составьте </a:t>
            </a:r>
            <a:r>
              <a:rPr lang="ru-RU" b="1" i="1" dirty="0">
                <a:solidFill>
                  <a:schemeClr val="accent3">
                    <a:lumMod val="75000"/>
                  </a:schemeClr>
                </a:solidFill>
              </a:rPr>
              <a:t>план 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беседы</a:t>
            </a:r>
          </a:p>
          <a:p>
            <a:pPr marL="533400" lvl="1" indent="0" algn="just">
              <a:buNone/>
            </a:pPr>
            <a:endParaRPr lang="ru-RU" sz="1400" dirty="0" smtClean="0"/>
          </a:p>
          <a:p>
            <a:pPr marL="533400" lvl="1" indent="0" algn="just">
              <a:buNone/>
            </a:pPr>
            <a:r>
              <a:rPr lang="ru-RU" dirty="0" smtClean="0"/>
              <a:t>План состоит </a:t>
            </a:r>
            <a:r>
              <a:rPr lang="ru-RU" dirty="0"/>
              <a:t>из нескольких </a:t>
            </a:r>
            <a:r>
              <a:rPr lang="ru-RU" dirty="0" smtClean="0"/>
              <a:t>разделов. </a:t>
            </a:r>
            <a:r>
              <a:rPr lang="ru-RU" dirty="0"/>
              <a:t>Эти разделы должны заключать в себе главные мысли, которые получат свое развитие в беседе. </a:t>
            </a:r>
            <a:r>
              <a:rPr lang="ru-RU" dirty="0" smtClean="0"/>
              <a:t>Им </a:t>
            </a:r>
            <a:r>
              <a:rPr lang="ru-RU" dirty="0"/>
              <a:t>нужно дать краткие и ясные названия. </a:t>
            </a:r>
            <a:r>
              <a:rPr lang="ru-RU" dirty="0" smtClean="0"/>
              <a:t>Далее, расположите разделы так, чтобы </a:t>
            </a:r>
            <a:r>
              <a:rPr lang="ru-RU" dirty="0"/>
              <a:t>между ними была видна определенная </a:t>
            </a:r>
            <a:r>
              <a:rPr lang="ru-RU" dirty="0" smtClean="0"/>
              <a:t>взаимосвязь. Построив </a:t>
            </a:r>
            <a:r>
              <a:rPr lang="ru-RU" dirty="0"/>
              <a:t>план беседы, займитесь расстановкой библейских текстов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745843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основных правил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arenR"/>
            </a:pPr>
            <a:r>
              <a:rPr lang="ru-RU" b="1" i="1" dirty="0" smtClean="0"/>
              <a:t>В </a:t>
            </a:r>
            <a:r>
              <a:rPr lang="ru-RU" b="1" i="1" dirty="0"/>
              <a:t>начале беседы </a:t>
            </a:r>
            <a:r>
              <a:rPr lang="ru-RU" b="1" i="1" dirty="0" smtClean="0"/>
              <a:t>старайтесь </a:t>
            </a:r>
            <a:r>
              <a:rPr lang="ru-RU" b="1" i="1" dirty="0"/>
              <a:t>использовать самый убедительный </a:t>
            </a:r>
            <a:r>
              <a:rPr lang="ru-RU" b="1" i="1" dirty="0" smtClean="0"/>
              <a:t>текст.</a:t>
            </a:r>
            <a:endParaRPr lang="ru-RU" b="1" i="1" dirty="0"/>
          </a:p>
          <a:p>
            <a:pPr marL="531813" indent="0" algn="just">
              <a:buNone/>
            </a:pPr>
            <a:r>
              <a:rPr lang="ru-RU" sz="2800" dirty="0" smtClean="0"/>
              <a:t>Первое </a:t>
            </a:r>
            <a:r>
              <a:rPr lang="ru-RU" sz="2800" dirty="0"/>
              <a:t>впечатление </a:t>
            </a:r>
            <a:r>
              <a:rPr lang="ru-RU" sz="2800" dirty="0" smtClean="0"/>
              <a:t>- </a:t>
            </a:r>
            <a:r>
              <a:rPr lang="ru-RU" sz="2800" dirty="0"/>
              <a:t>самое </a:t>
            </a:r>
            <a:r>
              <a:rPr lang="ru-RU" sz="2800" dirty="0" smtClean="0"/>
              <a:t>сильное. Постарайтесь </a:t>
            </a:r>
            <a:r>
              <a:rPr lang="ru-RU" sz="2800" dirty="0"/>
              <a:t>раскрыть основную мысль в самом </a:t>
            </a:r>
            <a:r>
              <a:rPr lang="ru-RU" sz="2800" dirty="0" smtClean="0"/>
              <a:t>начале. </a:t>
            </a:r>
            <a:r>
              <a:rPr lang="ru-RU" sz="2800" dirty="0"/>
              <a:t>Веские слова в начале беседы рождают в сознании слушателей убежденность в том, что благодаря выстроенной системе рассуждений вы непременно достигнете поставленной </a:t>
            </a:r>
            <a:r>
              <a:rPr lang="ru-RU" sz="2800" dirty="0" smtClean="0"/>
              <a:t>цели.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958760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 основных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arenR" startAt="2"/>
            </a:pPr>
            <a:r>
              <a:rPr lang="ru-RU" b="1" i="1" dirty="0" smtClean="0"/>
              <a:t>Не </a:t>
            </a:r>
            <a:r>
              <a:rPr lang="ru-RU" b="1" i="1" dirty="0"/>
              <a:t>прибегайте к трудным выражениям. </a:t>
            </a:r>
            <a:endParaRPr lang="ru-RU" b="1" i="1" dirty="0" smtClean="0"/>
          </a:p>
          <a:p>
            <a:pPr marL="531813" indent="0" algn="just">
              <a:buNone/>
            </a:pPr>
            <a:r>
              <a:rPr lang="ru-RU" sz="2800" dirty="0" smtClean="0"/>
              <a:t>При </a:t>
            </a:r>
            <a:r>
              <a:rPr lang="ru-RU" sz="2800" dirty="0"/>
              <a:t>разъяснении истины пользуйтесь простыми словами и приводите такие тексты, </a:t>
            </a:r>
            <a:r>
              <a:rPr lang="ru-RU" sz="2800" dirty="0" smtClean="0"/>
              <a:t>которые ясно </a:t>
            </a:r>
            <a:r>
              <a:rPr lang="ru-RU" sz="2800" dirty="0"/>
              <a:t>подтверждают вашу мысль. Воздерживайтесь от разъяснения сложных текстов, по крайней мере до тех пор, пока ваши слушатели не приобретут более глубокие духовные познания и не будут способны воспринимать «твердую» </a:t>
            </a:r>
            <a:r>
              <a:rPr lang="ru-RU" sz="2800" dirty="0" smtClean="0"/>
              <a:t>пищу.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31349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 основных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arenR" startAt="3"/>
            </a:pPr>
            <a:r>
              <a:rPr lang="ru-RU" b="1" i="1" dirty="0" smtClean="0"/>
              <a:t>Постарайтесь </a:t>
            </a:r>
            <a:r>
              <a:rPr lang="ru-RU" b="1" i="1" dirty="0"/>
              <a:t>не задавать много вопросов</a:t>
            </a:r>
            <a:r>
              <a:rPr lang="ru-RU" b="1" i="1" dirty="0" smtClean="0"/>
              <a:t>. </a:t>
            </a:r>
          </a:p>
          <a:p>
            <a:pPr marL="534988" indent="0" algn="just">
              <a:buNone/>
            </a:pPr>
            <a:r>
              <a:rPr lang="ru-RU" sz="2800" dirty="0" smtClean="0"/>
              <a:t>Достаточно </a:t>
            </a:r>
            <a:r>
              <a:rPr lang="ru-RU" sz="2800" dirty="0"/>
              <a:t>задать </a:t>
            </a:r>
            <a:r>
              <a:rPr lang="ru-RU" sz="2800" dirty="0" smtClean="0"/>
              <a:t>около десяти вопросов</a:t>
            </a:r>
            <a:r>
              <a:rPr lang="ru-RU" sz="2800" dirty="0"/>
              <a:t>. Желательно провести всю беседу за </a:t>
            </a:r>
            <a:r>
              <a:rPr lang="ru-RU" sz="2800" dirty="0" smtClean="0"/>
              <a:t>полчаса.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219127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 основных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arenR" startAt="4"/>
            </a:pPr>
            <a:r>
              <a:rPr lang="ru-RU" b="1" i="1" dirty="0" smtClean="0"/>
              <a:t>При </a:t>
            </a:r>
            <a:r>
              <a:rPr lang="ru-RU" b="1" i="1" dirty="0"/>
              <a:t>ответе на собственные вопросы будьте кратки</a:t>
            </a:r>
            <a:r>
              <a:rPr lang="ru-RU" i="1" dirty="0"/>
              <a:t>. </a:t>
            </a:r>
            <a:endParaRPr lang="ru-RU" i="1" dirty="0" smtClean="0"/>
          </a:p>
          <a:p>
            <a:pPr marL="534988" indent="0" algn="just">
              <a:buSzPct val="100000"/>
              <a:buNone/>
            </a:pPr>
            <a:r>
              <a:rPr lang="ru-RU" sz="2800" dirty="0" smtClean="0"/>
              <a:t>Говорите </a:t>
            </a:r>
            <a:r>
              <a:rPr lang="ru-RU" sz="2800" dirty="0"/>
              <a:t>лаконично. Используйте те слова, которые наиболее ясно раскрывают принципы истины. Остальное предоставьте Духу Святому, Который обладает способностью убеждать </a:t>
            </a:r>
            <a:r>
              <a:rPr lang="ru-RU" sz="2800" dirty="0" smtClean="0"/>
              <a:t>слушателей.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3313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 основных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arenR" startAt="5"/>
            </a:pPr>
            <a:r>
              <a:rPr lang="ru-RU" b="1" i="1" dirty="0" smtClean="0"/>
              <a:t>Формулируйте </a:t>
            </a:r>
            <a:r>
              <a:rPr lang="ru-RU" b="1" i="1" dirty="0"/>
              <a:t>каждый вопрос </a:t>
            </a:r>
            <a:r>
              <a:rPr lang="ru-RU" b="1" i="1" dirty="0" smtClean="0"/>
              <a:t>так, </a:t>
            </a:r>
            <a:r>
              <a:rPr lang="ru-RU" b="1" i="1" dirty="0"/>
              <a:t>чтобы </a:t>
            </a:r>
            <a:r>
              <a:rPr lang="ru-RU" b="1" i="1" dirty="0" smtClean="0"/>
              <a:t>библейский текст </a:t>
            </a:r>
            <a:r>
              <a:rPr lang="ru-RU" b="1" i="1" dirty="0"/>
              <a:t>точно отвечал на него. </a:t>
            </a:r>
            <a:endParaRPr lang="ru-RU" b="1" i="1" dirty="0" smtClean="0"/>
          </a:p>
          <a:p>
            <a:pPr marL="534988" indent="0" algn="just">
              <a:buNone/>
            </a:pPr>
            <a:r>
              <a:rPr lang="ru-RU" sz="2800" dirty="0" smtClean="0"/>
              <a:t>Не </a:t>
            </a:r>
            <a:r>
              <a:rPr lang="ru-RU" sz="2800" dirty="0"/>
              <a:t>задавайте вопросов, на которые вам приходится отвечать своими собственными словами. Пусть на вопросы отвечает сама Библия, иначе люди могут сказать: «Это ваши слова, а не то, чему учит Библия</a:t>
            </a:r>
            <a:r>
              <a:rPr lang="ru-RU" sz="2800" dirty="0" smtClean="0"/>
              <a:t>». Ваши слова могут показаться неубедительными.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071334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 основных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arenR" startAt="6"/>
            </a:pPr>
            <a:r>
              <a:rPr lang="ru-RU" b="1" i="1" dirty="0" smtClean="0"/>
              <a:t>Старайтесь </a:t>
            </a:r>
            <a:r>
              <a:rPr lang="ru-RU" b="1" i="1" dirty="0"/>
              <a:t>на каждый вопрос отвечать </a:t>
            </a:r>
            <a:r>
              <a:rPr lang="ru-RU" b="1" i="1" dirty="0" smtClean="0"/>
              <a:t>одним </a:t>
            </a:r>
            <a:r>
              <a:rPr lang="ru-RU" b="1" i="1" dirty="0"/>
              <a:t>библейским </a:t>
            </a:r>
            <a:r>
              <a:rPr lang="ru-RU" b="1" i="1" dirty="0" smtClean="0"/>
              <a:t>текстом.</a:t>
            </a:r>
            <a:endParaRPr lang="ru-RU" i="1" dirty="0"/>
          </a:p>
          <a:p>
            <a:pPr marL="534988" indent="0" algn="just">
              <a:buNone/>
            </a:pPr>
            <a:r>
              <a:rPr lang="ru-RU" sz="2800" dirty="0" smtClean="0"/>
              <a:t>Ставьте </a:t>
            </a:r>
            <a:r>
              <a:rPr lang="ru-RU" sz="2800" dirty="0"/>
              <a:t>своей целью помочь слушателям сохранить в памяти донесенную до них истину. Лишние доказательства приводят лишь к путанице. </a:t>
            </a:r>
            <a:r>
              <a:rPr lang="ru-RU" sz="2800" dirty="0" smtClean="0"/>
              <a:t>Лучше на </a:t>
            </a:r>
            <a:r>
              <a:rPr lang="ru-RU" sz="2800" dirty="0"/>
              <a:t>один вопрос </a:t>
            </a:r>
            <a:r>
              <a:rPr lang="ru-RU" sz="2800" dirty="0" smtClean="0"/>
              <a:t>ответить </a:t>
            </a:r>
            <a:r>
              <a:rPr lang="ru-RU" sz="2800" dirty="0"/>
              <a:t>одним текстом.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09996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 основных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arenR" startAt="7"/>
            </a:pPr>
            <a:r>
              <a:rPr lang="ru-RU" b="1" i="1" dirty="0" smtClean="0"/>
              <a:t>В конце беседы подведите итог темы.</a:t>
            </a:r>
          </a:p>
          <a:p>
            <a:pPr marL="534988" indent="0" algn="just">
              <a:buNone/>
            </a:pPr>
            <a:r>
              <a:rPr lang="ru-RU" sz="2800" dirty="0" smtClean="0"/>
              <a:t>Обобщите </a:t>
            </a:r>
            <a:r>
              <a:rPr lang="ru-RU" sz="2800" dirty="0"/>
              <a:t>всю тему, чтобы слушатели имели возможность проследить весь ход беседы. </a:t>
            </a:r>
            <a:r>
              <a:rPr lang="ru-RU" sz="2800" dirty="0" smtClean="0"/>
              <a:t>Подчеркните </a:t>
            </a:r>
            <a:r>
              <a:rPr lang="ru-RU" sz="2800" dirty="0"/>
              <a:t>ту истину, которую вы высказали вначале. Затем сообщите тему следующей беседы, чтобы </a:t>
            </a:r>
            <a:r>
              <a:rPr lang="ru-RU" sz="2800" dirty="0" smtClean="0"/>
              <a:t>пробудить </a:t>
            </a:r>
            <a:r>
              <a:rPr lang="ru-RU" sz="2800" dirty="0"/>
              <a:t>у слушателей интерес к дальнейшему </a:t>
            </a:r>
            <a:r>
              <a:rPr lang="ru-RU" sz="2800" dirty="0" smtClean="0"/>
              <a:t>исследованию.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071171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3" y="3356992"/>
            <a:ext cx="9036497" cy="16169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</p:spPr>
        <p:txBody>
          <a:bodyPr>
            <a:noAutofit/>
          </a:bodyPr>
          <a:lstStyle/>
          <a:p>
            <a:r>
              <a:rPr lang="ru-RU" sz="5400" b="1" dirty="0">
                <a:latin typeface="Corbel" panose="020B0503020204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Благовестие посредством библейской </a:t>
            </a:r>
            <a:r>
              <a:rPr lang="ru-RU" sz="5400" b="1" dirty="0" smtClean="0">
                <a:latin typeface="Corbel" panose="020B0503020204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беседы</a:t>
            </a:r>
            <a:endParaRPr lang="ru-RU" sz="5400" b="1" dirty="0">
              <a:latin typeface="Corbel" panose="020B0503020204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8784976" cy="6229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Как проводить библейскую беседу?</a:t>
            </a:r>
            <a:endParaRPr lang="ru-RU" sz="3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1026" name="Picture 2" descr="D:\Pictures\bible-stud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2849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3269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\СШ и ЛС\УВЕС\УВЕС - ЛОГО\Фон  УВЕС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2225"/>
            <a:ext cx="9144000" cy="690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49280"/>
            <a:ext cx="1008927" cy="702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34854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r"/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Необходимые знания для проведения библейской беседы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i="1" dirty="0"/>
              <a:t>Что необходимо </a:t>
            </a:r>
            <a:r>
              <a:rPr lang="ru-RU" sz="2400" i="1" dirty="0" smtClean="0"/>
              <a:t>знать проводящему библейские беседы?</a:t>
            </a:r>
            <a:endParaRPr lang="ru-RU" sz="2400" i="1" dirty="0"/>
          </a:p>
          <a:p>
            <a:pPr marL="0" indent="0" algn="just">
              <a:buNone/>
            </a:pPr>
            <a:endParaRPr lang="ru-RU" sz="2400" dirty="0"/>
          </a:p>
          <a:p>
            <a:pPr marL="514350" indent="-514350" algn="just">
              <a:buSzPct val="100000"/>
              <a:buFont typeface="+mj-lt"/>
              <a:buAutoNum type="arabicParenR"/>
            </a:pPr>
            <a:r>
              <a:rPr lang="ru-RU" sz="2400" b="1" dirty="0" smtClean="0"/>
              <a:t>Расположение книг в Библии и местонахождение основных библейских текстов.</a:t>
            </a:r>
          </a:p>
          <a:p>
            <a:pPr marL="514350" indent="-514350" algn="just">
              <a:buFont typeface="+mj-lt"/>
              <a:buAutoNum type="arabicParenR"/>
            </a:pPr>
            <a:endParaRPr lang="ru-RU" sz="1400" b="1" dirty="0" smtClean="0"/>
          </a:p>
          <a:p>
            <a:pPr marL="514350" indent="-514350" algn="just">
              <a:buSzPct val="100000"/>
              <a:buFont typeface="+mj-lt"/>
              <a:buAutoNum type="arabicParenR"/>
            </a:pPr>
            <a:r>
              <a:rPr lang="ru-RU" sz="2400" b="1" dirty="0"/>
              <a:t>Основные и отличительные положения вероучения нашей Церкви</a:t>
            </a:r>
            <a:r>
              <a:rPr lang="ru-RU" sz="2400" b="1" dirty="0" smtClean="0"/>
              <a:t>.</a:t>
            </a:r>
          </a:p>
          <a:p>
            <a:pPr marL="514350" indent="-514350" algn="just">
              <a:buFont typeface="+mj-lt"/>
              <a:buAutoNum type="arabicParenR"/>
            </a:pPr>
            <a:endParaRPr lang="ru-RU" sz="1400" b="1" dirty="0"/>
          </a:p>
          <a:p>
            <a:pPr marL="514350" indent="-514350" algn="just">
              <a:buSzPct val="100000"/>
              <a:buFont typeface="+mj-lt"/>
              <a:buAutoNum type="arabicParenR"/>
            </a:pPr>
            <a:r>
              <a:rPr lang="ru-RU" sz="2400" b="1" dirty="0" smtClean="0"/>
              <a:t>Историю </a:t>
            </a:r>
            <a:r>
              <a:rPr lang="ru-RU" sz="2400" b="1" dirty="0"/>
              <a:t>адвентистской </a:t>
            </a:r>
            <a:r>
              <a:rPr lang="ru-RU" sz="2400" b="1" dirty="0" smtClean="0"/>
              <a:t>церкви, важные </a:t>
            </a:r>
            <a:r>
              <a:rPr lang="ru-RU" sz="2400" b="1" dirty="0"/>
              <a:t>события и </a:t>
            </a:r>
            <a:r>
              <a:rPr lang="ru-RU" sz="2400" b="1" dirty="0" smtClean="0"/>
              <a:t>даты.</a:t>
            </a:r>
          </a:p>
          <a:p>
            <a:pPr marL="514350" indent="-514350" algn="just">
              <a:buFont typeface="+mj-lt"/>
              <a:buAutoNum type="arabicParenR"/>
            </a:pPr>
            <a:endParaRPr lang="ru-RU" sz="1400" b="1" dirty="0" smtClean="0"/>
          </a:p>
          <a:p>
            <a:pPr marL="514350" indent="-514350" algn="just">
              <a:buSzPct val="100000"/>
              <a:buFont typeface="+mj-lt"/>
              <a:buAutoNum type="arabicParenR"/>
            </a:pPr>
            <a:r>
              <a:rPr lang="ru-RU" sz="2400" b="1" dirty="0" smtClean="0"/>
              <a:t>Основное </a:t>
            </a:r>
            <a:r>
              <a:rPr lang="ru-RU" sz="2400" b="1" dirty="0"/>
              <a:t>вероучение других конфессий и </a:t>
            </a:r>
            <a:r>
              <a:rPr lang="ru-RU" sz="2400" b="1" dirty="0" smtClean="0"/>
              <a:t>религий.</a:t>
            </a:r>
            <a:endParaRPr lang="ru-RU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768599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Построение библейской беседы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0850" indent="-450850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rabicParenR"/>
            </a:pPr>
            <a:r>
              <a:rPr lang="ru-RU" sz="5800" b="1" dirty="0">
                <a:solidFill>
                  <a:schemeClr val="accent3">
                    <a:lumMod val="75000"/>
                  </a:schemeClr>
                </a:solidFill>
              </a:rPr>
              <a:t>План </a:t>
            </a:r>
            <a:r>
              <a:rPr lang="ru-RU" sz="5800" b="1" dirty="0" smtClean="0">
                <a:solidFill>
                  <a:schemeClr val="accent3">
                    <a:lumMod val="75000"/>
                  </a:schemeClr>
                </a:solidFill>
              </a:rPr>
              <a:t>беседы</a:t>
            </a:r>
            <a:endParaRPr lang="ru-RU" sz="5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50850" lvl="1" indent="0" algn="just">
              <a:buNone/>
            </a:pPr>
            <a:endParaRPr lang="ru-RU" sz="2200" dirty="0" smtClean="0"/>
          </a:p>
          <a:p>
            <a:pPr marL="450850" lvl="1" indent="0" algn="just">
              <a:buNone/>
            </a:pPr>
            <a:r>
              <a:rPr lang="ru-RU" sz="4700" dirty="0" smtClean="0"/>
              <a:t>Библейская </a:t>
            </a:r>
            <a:r>
              <a:rPr lang="ru-RU" sz="4700" dirty="0"/>
              <a:t>беседа состоит из трех </a:t>
            </a:r>
            <a:r>
              <a:rPr lang="ru-RU" sz="4700" dirty="0" smtClean="0"/>
              <a:t>частей:</a:t>
            </a:r>
          </a:p>
          <a:p>
            <a:pPr marL="906462" lvl="1" indent="-457200" algn="just"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4700" b="1" dirty="0" smtClean="0"/>
              <a:t>Введение</a:t>
            </a:r>
            <a:r>
              <a:rPr lang="ru-RU" sz="4700" b="1" dirty="0"/>
              <a:t>.</a:t>
            </a:r>
            <a:r>
              <a:rPr lang="ru-RU" sz="4700" dirty="0"/>
              <a:t> Вступление должно быть кратким, играющим роль введения в тему. Н</a:t>
            </a:r>
            <a:r>
              <a:rPr lang="ru-RU" sz="4700" dirty="0" smtClean="0"/>
              <a:t>азвание темы должно звучать </a:t>
            </a:r>
            <a:r>
              <a:rPr lang="ru-RU" sz="4700" dirty="0"/>
              <a:t>ясно и </a:t>
            </a:r>
            <a:r>
              <a:rPr lang="ru-RU" sz="4700" dirty="0" smtClean="0"/>
              <a:t>доходчиво.</a:t>
            </a:r>
          </a:p>
          <a:p>
            <a:pPr marL="906462" lvl="1" indent="-457200" algn="just"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4700" b="1" dirty="0" smtClean="0"/>
              <a:t>Основная </a:t>
            </a:r>
            <a:r>
              <a:rPr lang="ru-RU" sz="4700" b="1" dirty="0"/>
              <a:t>часть.</a:t>
            </a:r>
            <a:r>
              <a:rPr lang="ru-RU" sz="4700" dirty="0"/>
              <a:t> Основная часть содержит в себе весь ход беседы. Один текст вытекает из другого и поясняет главную </a:t>
            </a:r>
            <a:r>
              <a:rPr lang="ru-RU" sz="4700" dirty="0" smtClean="0"/>
              <a:t>мысль.</a:t>
            </a:r>
            <a:endParaRPr lang="ru-RU" sz="4700" dirty="0"/>
          </a:p>
          <a:p>
            <a:pPr marL="906462" lvl="1" indent="-457200" algn="just"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4700" b="1" dirty="0" smtClean="0"/>
              <a:t>Заключение</a:t>
            </a:r>
            <a:r>
              <a:rPr lang="ru-RU" sz="4700" b="1" dirty="0"/>
              <a:t>.</a:t>
            </a:r>
            <a:r>
              <a:rPr lang="ru-RU" sz="4700" dirty="0"/>
              <a:t> Заключение подводит итог всей </a:t>
            </a:r>
            <a:r>
              <a:rPr lang="ru-RU" sz="4700" dirty="0" smtClean="0"/>
              <a:t>беседы. Заключение </a:t>
            </a:r>
            <a:r>
              <a:rPr lang="ru-RU" sz="4700" dirty="0"/>
              <a:t>должно содержать </a:t>
            </a:r>
            <a:r>
              <a:rPr lang="ru-RU" sz="4700" dirty="0" smtClean="0"/>
              <a:t>следующее: а) итог всей беседы, б) четкий вывод и в) призыв принять </a:t>
            </a:r>
            <a:r>
              <a:rPr lang="ru-RU" sz="4700" dirty="0"/>
              <a:t>истину и следовать ей</a:t>
            </a:r>
            <a:r>
              <a:rPr lang="ru-RU" sz="4700" dirty="0" smtClean="0"/>
              <a:t>.</a:t>
            </a:r>
            <a:endParaRPr lang="ru-RU" sz="47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87499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Построение библейской беседы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9263" indent="-449263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rabicParenR" startAt="2"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Краткость</a:t>
            </a:r>
          </a:p>
          <a:p>
            <a:pPr marL="450850" lvl="1" indent="0" algn="just">
              <a:buNone/>
            </a:pPr>
            <a:endParaRPr lang="ru-RU" sz="1200" dirty="0" smtClean="0"/>
          </a:p>
          <a:p>
            <a:pPr marL="450850" lvl="1" indent="0" algn="just">
              <a:buNone/>
            </a:pPr>
            <a:r>
              <a:rPr lang="ru-RU" dirty="0" smtClean="0"/>
              <a:t>Ограниченное </a:t>
            </a:r>
            <a:r>
              <a:rPr lang="ru-RU" dirty="0"/>
              <a:t>число библейских текстов, ясных и соответствующих теме, — залог успешного проведения беседы. </a:t>
            </a:r>
            <a:r>
              <a:rPr lang="ru-RU" dirty="0" smtClean="0"/>
              <a:t>Для раскрытия </a:t>
            </a:r>
            <a:r>
              <a:rPr lang="ru-RU" dirty="0"/>
              <a:t>любой темы вполне достаточно порядка </a:t>
            </a:r>
            <a:r>
              <a:rPr lang="ru-RU" dirty="0" smtClean="0"/>
              <a:t>10-15 </a:t>
            </a:r>
            <a:r>
              <a:rPr lang="ru-RU" dirty="0"/>
              <a:t>вопросов-ответов. Если же раскрытие темы требует больше времени, необходимо тему разбить на </a:t>
            </a:r>
            <a:r>
              <a:rPr lang="ru-RU" dirty="0" smtClean="0"/>
              <a:t>части. </a:t>
            </a:r>
            <a:r>
              <a:rPr lang="ru-RU" dirty="0"/>
              <a:t>Каждая часть должна быть логически завершена во избежание нагромождения </a:t>
            </a:r>
            <a:r>
              <a:rPr lang="ru-RU" dirty="0" smtClean="0"/>
              <a:t>фактов.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48627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/>
              <a:t>Построение библейской беседы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rabicParenR" startAt="3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Ограниченное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число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текстов </a:t>
            </a:r>
          </a:p>
          <a:p>
            <a:pPr marL="449263" indent="-3175" algn="just">
              <a:buNone/>
            </a:pPr>
            <a:endParaRPr lang="ru-RU" sz="1200" dirty="0" smtClean="0"/>
          </a:p>
          <a:p>
            <a:pPr marL="449263" indent="-3175" algn="just">
              <a:buNone/>
            </a:pPr>
            <a:r>
              <a:rPr lang="ru-RU" sz="2800" dirty="0" smtClean="0"/>
              <a:t>Начинающий </a:t>
            </a:r>
            <a:r>
              <a:rPr lang="ru-RU" sz="2800" dirty="0"/>
              <a:t>обычно стремится наиболее полно раскрыть тему. С этой целью он приводит массу текстов. Однако здесь нужно иметь осторожность. Чтобы дать необходимый </a:t>
            </a:r>
            <a:r>
              <a:rPr lang="ru-RU" sz="2800" dirty="0" smtClean="0"/>
              <a:t>совет, </a:t>
            </a:r>
            <a:r>
              <a:rPr lang="ru-RU" sz="2800" dirty="0"/>
              <a:t>достаточно одного </a:t>
            </a:r>
            <a:r>
              <a:rPr lang="ru-RU" sz="2800" dirty="0" smtClean="0"/>
              <a:t>текста. Можно </a:t>
            </a:r>
            <a:r>
              <a:rPr lang="ru-RU" sz="2800" dirty="0"/>
              <a:t>привести еще один-два дополнительных текста, чтобы подчеркнуть развиваемую мысль. Однако чаще всего одного текста вполне достаточно.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93989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/>
              <a:t>Построение библейской беседы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rabicParenR" startAt="4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Связь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текстов с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темой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46088" indent="0" algn="just">
              <a:buNone/>
            </a:pPr>
            <a:endParaRPr lang="ru-RU" sz="1200" dirty="0" smtClean="0"/>
          </a:p>
          <a:p>
            <a:pPr marL="446088" indent="0" algn="just">
              <a:buNone/>
            </a:pPr>
            <a:r>
              <a:rPr lang="ru-RU" sz="2800" dirty="0" smtClean="0"/>
              <a:t>Строго </a:t>
            </a:r>
            <a:r>
              <a:rPr lang="ru-RU" sz="2800" dirty="0"/>
              <a:t>придерживайтесь темы. Сохраняйте ясный ход мыслей. Очень важно расположить тексты таким образом, чтобы они подходили один к другому, как звенья одной цепи, и в результате могли привести к ясному и доходчивому заключению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61221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/>
              <a:t>Построение библейской беседы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rabicParenR" startAt="5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Формулировка вопросов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46088" indent="0" algn="just">
              <a:buNone/>
            </a:pPr>
            <a:endParaRPr lang="ru-RU" sz="1200" dirty="0" smtClean="0"/>
          </a:p>
          <a:p>
            <a:pPr marL="446088" indent="0" algn="just">
              <a:buNone/>
            </a:pPr>
            <a:r>
              <a:rPr lang="ru-RU" sz="2800" dirty="0" smtClean="0"/>
              <a:t>Формулируйте </a:t>
            </a:r>
            <a:r>
              <a:rPr lang="ru-RU" sz="2800" dirty="0"/>
              <a:t>вопрос так ясно и просто, чтобы у слушателя появилось желание отвечать на него. Затем укажите соответствующий текст. Вопросно-ответный метод </a:t>
            </a:r>
            <a:r>
              <a:rPr lang="ru-RU" sz="2800" dirty="0" smtClean="0"/>
              <a:t>позволяет </a:t>
            </a:r>
            <a:r>
              <a:rPr lang="ru-RU" sz="2800" dirty="0"/>
              <a:t>проводящему беседу формулировать свои вопросы таким образом, чтобы в соответствующих библейских текстах на них можно было бы найти ясный и точный </a:t>
            </a:r>
            <a:r>
              <a:rPr lang="ru-RU" sz="2800" dirty="0" smtClean="0"/>
              <a:t>ответ.</a:t>
            </a:r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86863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/>
              <a:t>Построение библейской беседы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>
              <a:buClr>
                <a:schemeClr val="accent3">
                  <a:lumMod val="75000"/>
                </a:schemeClr>
              </a:buClr>
              <a:buSzPct val="100000"/>
              <a:buFont typeface="+mj-lt"/>
              <a:buAutoNum type="arabicParenR" startAt="6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Запас знаний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46088" indent="0" algn="just">
              <a:buNone/>
            </a:pPr>
            <a:endParaRPr lang="ru-RU" sz="1200" dirty="0" smtClean="0"/>
          </a:p>
          <a:p>
            <a:pPr marL="446088" indent="0" algn="just">
              <a:buNone/>
            </a:pPr>
            <a:r>
              <a:rPr lang="ru-RU" sz="2800" dirty="0" smtClean="0"/>
              <a:t>Старайтесь </a:t>
            </a:r>
            <a:r>
              <a:rPr lang="ru-RU" sz="2800" dirty="0"/>
              <a:t>излагать тему кратко, доходчиво и ясно и всегда помните, как важно иметь обширный запас знаний, которым можно воспользоваться в каких-то сложных ситуациях мы тем не менее должны постоянно повышать свой уровень и быть готовыми в </a:t>
            </a:r>
            <a:r>
              <a:rPr lang="ru-RU" sz="2800"/>
              <a:t>любой </a:t>
            </a:r>
            <a:r>
              <a:rPr lang="ru-RU" sz="2800" smtClean="0"/>
              <a:t>ситуации </a:t>
            </a:r>
            <a:r>
              <a:rPr lang="ru-RU" sz="2800" dirty="0"/>
              <a:t>дать толковый ответ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2910" y="6159114"/>
            <a:ext cx="683568" cy="698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77544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550</TotalTime>
  <Words>856</Words>
  <Application>Microsoft Office PowerPoint</Application>
  <PresentationFormat>Экран (4:3)</PresentationFormat>
  <Paragraphs>76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Модульная</vt:lpstr>
      <vt:lpstr>Слайд 1</vt:lpstr>
      <vt:lpstr>Благовестие посредством библейской беседы</vt:lpstr>
      <vt:lpstr>Необходимые знания для проведения библейской беседы</vt:lpstr>
      <vt:lpstr>Построение библейской беседы</vt:lpstr>
      <vt:lpstr>Построение библейской беседы</vt:lpstr>
      <vt:lpstr>Построение библейской беседы</vt:lpstr>
      <vt:lpstr>Построение библейской беседы</vt:lpstr>
      <vt:lpstr>Построение библейской беседы</vt:lpstr>
      <vt:lpstr>Построение библейской беседы</vt:lpstr>
      <vt:lpstr>Как подготовить библейскую беседу?</vt:lpstr>
      <vt:lpstr>Как подготовить библейскую беседу?</vt:lpstr>
      <vt:lpstr>Как подготовить библейскую беседу?</vt:lpstr>
      <vt:lpstr>Семь основных правил</vt:lpstr>
      <vt:lpstr>Семь основных правил</vt:lpstr>
      <vt:lpstr>Семь основных правил</vt:lpstr>
      <vt:lpstr>Семь основных правил</vt:lpstr>
      <vt:lpstr>Семь основных правил</vt:lpstr>
      <vt:lpstr>Семь основных правил</vt:lpstr>
      <vt:lpstr>Семь основных правил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проводить библейскую беседу</dc:title>
  <dc:subject>Благовестие посредством библейской беседы</dc:subject>
  <dc:creator>Синицын А.В. (ВВО;ЗРС)</dc:creator>
  <cp:lastModifiedBy>vkotov</cp:lastModifiedBy>
  <cp:revision>66</cp:revision>
  <dcterms:created xsi:type="dcterms:W3CDTF">2013-11-18T18:07:23Z</dcterms:created>
  <dcterms:modified xsi:type="dcterms:W3CDTF">2014-02-12T18:17:33Z</dcterms:modified>
</cp:coreProperties>
</file>