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2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ru-RU"/>
    </a:defPPr>
    <a:lvl1pPr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1pPr>
    <a:lvl2pPr marL="228600"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2pPr>
    <a:lvl3pPr marL="457200"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3pPr>
    <a:lvl4pPr marL="685800"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4pPr>
    <a:lvl5pPr marL="914400" algn="l" defTabSz="457200" rtl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2" name="Rectangle 2"/>
          <p:cNvSpPr>
            <a:spLocks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>
                <a:sym typeface="Noteworthy Bold" charset="0"/>
              </a:rPr>
              <a:t>Click to edit Master text styles</a:t>
            </a:r>
          </a:p>
          <a:p>
            <a:pPr lvl="1"/>
            <a:r>
              <a:rPr lang="ru-RU" smtClean="0">
                <a:sym typeface="Noteworthy Bold" charset="0"/>
              </a:rPr>
              <a:t>Second level</a:t>
            </a:r>
          </a:p>
          <a:p>
            <a:pPr lvl="2"/>
            <a:r>
              <a:rPr lang="ru-RU" smtClean="0">
                <a:sym typeface="Noteworthy Bold" charset="0"/>
              </a:rPr>
              <a:t>Third level</a:t>
            </a:r>
          </a:p>
          <a:p>
            <a:pPr lvl="3"/>
            <a:r>
              <a:rPr lang="ru-RU" smtClean="0">
                <a:sym typeface="Noteworthy Bold" charset="0"/>
              </a:rPr>
              <a:t>Fourth level</a:t>
            </a:r>
          </a:p>
          <a:p>
            <a:pPr lvl="4"/>
            <a:r>
              <a:rPr lang="ru-RU" smtClean="0">
                <a:sym typeface="Noteworthy Bold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5009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1pPr>
    <a:lvl2pPr marL="2286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2pPr>
    <a:lvl3pPr marL="4572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3pPr>
    <a:lvl4pPr marL="6858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4pPr>
    <a:lvl5pPr marL="9144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32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62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11900" y="0"/>
            <a:ext cx="1755775" cy="6858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0"/>
            <a:ext cx="5116512" cy="6858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842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384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267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6377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009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693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9993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8483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18990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995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339867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9403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6565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2291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7956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490295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32338" y="4419600"/>
            <a:ext cx="1577975" cy="24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62713" y="4419600"/>
            <a:ext cx="1579562" cy="24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3116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8800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7822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560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862312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866511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346848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3849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18363" y="993775"/>
            <a:ext cx="827087" cy="58642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32338" y="993775"/>
            <a:ext cx="2333625" cy="58642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7981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9515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6337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837356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6498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0366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58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2988" y="2322513"/>
            <a:ext cx="3311525" cy="4535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06913" y="2322513"/>
            <a:ext cx="3313112" cy="4535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749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45055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7754753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923806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3828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027113"/>
            <a:ext cx="2057400" cy="50990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027113"/>
            <a:ext cx="6019800" cy="5099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82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3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52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186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10443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3489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C2F35F"/>
            </a:gs>
            <a:gs pos="62000">
              <a:srgbClr val="92BC40"/>
            </a:gs>
            <a:gs pos="100000">
              <a:srgbClr val="7FA23E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-566738" y="0"/>
            <a:ext cx="10456863" cy="7116763"/>
            <a:chOff x="0" y="0"/>
            <a:chExt cx="824" cy="561"/>
          </a:xfrm>
        </p:grpSpPr>
        <p:grpSp>
          <p:nvGrpSpPr>
            <p:cNvPr id="1026" name="Group 2"/>
            <p:cNvGrpSpPr>
              <a:grpSpLocks/>
            </p:cNvGrpSpPr>
            <p:nvPr/>
          </p:nvGrpSpPr>
          <p:grpSpPr bwMode="auto">
            <a:xfrm>
              <a:off x="50" y="0"/>
              <a:ext cx="721" cy="540"/>
              <a:chOff x="0" y="0"/>
              <a:chExt cx="720" cy="540"/>
            </a:xfrm>
          </p:grpSpPr>
          <p:grpSp>
            <p:nvGrpSpPr>
              <p:cNvPr id="1027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198" cy="540"/>
                <a:chOff x="0" y="0"/>
                <a:chExt cx="198" cy="540"/>
              </a:xfrm>
            </p:grpSpPr>
            <p:sp>
              <p:nvSpPr>
                <p:cNvPr id="1028" name="AutoShape 4"/>
                <p:cNvSpPr>
                  <a:spLocks/>
                </p:cNvSpPr>
                <p:nvPr/>
              </p:nvSpPr>
              <p:spPr bwMode="auto">
                <a:xfrm>
                  <a:off x="72" y="0"/>
                  <a:ext cx="12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29" name="AutoShape 5"/>
                <p:cNvSpPr>
                  <a:spLocks/>
                </p:cNvSpPr>
                <p:nvPr/>
              </p:nvSpPr>
              <p:spPr bwMode="auto">
                <a:xfrm>
                  <a:off x="0" y="0"/>
                  <a:ext cx="3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30" name="AutoShape 6"/>
                <p:cNvSpPr>
                  <a:spLocks/>
                </p:cNvSpPr>
                <p:nvPr/>
              </p:nvSpPr>
              <p:spPr bwMode="auto">
                <a:xfrm>
                  <a:off x="18" y="0"/>
                  <a:ext cx="60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31" name="Group 7"/>
              <p:cNvGrpSpPr>
                <a:grpSpLocks/>
              </p:cNvGrpSpPr>
              <p:nvPr/>
            </p:nvGrpSpPr>
            <p:grpSpPr bwMode="auto">
              <a:xfrm>
                <a:off x="33" y="0"/>
                <a:ext cx="199" cy="540"/>
                <a:chOff x="0" y="0"/>
                <a:chExt cx="198" cy="540"/>
              </a:xfrm>
            </p:grpSpPr>
            <p:sp>
              <p:nvSpPr>
                <p:cNvPr id="1032" name="AutoShape 8"/>
                <p:cNvSpPr>
                  <a:spLocks/>
                </p:cNvSpPr>
                <p:nvPr/>
              </p:nvSpPr>
              <p:spPr bwMode="auto">
                <a:xfrm>
                  <a:off x="72" y="0"/>
                  <a:ext cx="12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33" name="AutoShape 9"/>
                <p:cNvSpPr>
                  <a:spLocks/>
                </p:cNvSpPr>
                <p:nvPr/>
              </p:nvSpPr>
              <p:spPr bwMode="auto">
                <a:xfrm>
                  <a:off x="0" y="0"/>
                  <a:ext cx="3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34" name="AutoShape 10"/>
                <p:cNvSpPr>
                  <a:spLocks/>
                </p:cNvSpPr>
                <p:nvPr/>
              </p:nvSpPr>
              <p:spPr bwMode="auto">
                <a:xfrm>
                  <a:off x="18" y="0"/>
                  <a:ext cx="60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35" name="Group 11"/>
              <p:cNvGrpSpPr>
                <a:grpSpLocks/>
              </p:cNvGrpSpPr>
              <p:nvPr/>
            </p:nvGrpSpPr>
            <p:grpSpPr bwMode="auto">
              <a:xfrm>
                <a:off x="522" y="0"/>
                <a:ext cx="198" cy="540"/>
                <a:chOff x="0" y="0"/>
                <a:chExt cx="198" cy="540"/>
              </a:xfrm>
            </p:grpSpPr>
            <p:sp>
              <p:nvSpPr>
                <p:cNvPr id="1036" name="AutoShape 12"/>
                <p:cNvSpPr>
                  <a:spLocks/>
                </p:cNvSpPr>
                <p:nvPr/>
              </p:nvSpPr>
              <p:spPr bwMode="auto">
                <a:xfrm rot="10800000">
                  <a:off x="0" y="0"/>
                  <a:ext cx="12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37" name="AutoShape 13"/>
                <p:cNvSpPr>
                  <a:spLocks/>
                </p:cNvSpPr>
                <p:nvPr/>
              </p:nvSpPr>
              <p:spPr bwMode="auto">
                <a:xfrm rot="10800000">
                  <a:off x="162" y="0"/>
                  <a:ext cx="3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38" name="AutoShape 14"/>
                <p:cNvSpPr>
                  <a:spLocks/>
                </p:cNvSpPr>
                <p:nvPr/>
              </p:nvSpPr>
              <p:spPr bwMode="auto">
                <a:xfrm rot="10800000">
                  <a:off x="120" y="0"/>
                  <a:ext cx="60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1039" name="AutoShape 15"/>
              <p:cNvSpPr>
                <a:spLocks/>
              </p:cNvSpPr>
              <p:nvPr/>
            </p:nvSpPr>
            <p:spPr bwMode="auto">
              <a:xfrm>
                <a:off x="300" y="0"/>
                <a:ext cx="222" cy="5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>
                  <a:alpha val="9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 defTabSz="914400"/>
                <a:endParaRPr lang="ru-RU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0" name="AutoShape 16"/>
              <p:cNvSpPr>
                <a:spLocks/>
              </p:cNvSpPr>
              <p:nvPr/>
            </p:nvSpPr>
            <p:spPr bwMode="auto">
              <a:xfrm>
                <a:off x="228" y="0"/>
                <a:ext cx="36" cy="5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>
                  <a:alpha val="9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 defTabSz="914400"/>
                <a:endParaRPr lang="ru-RU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1" name="AutoShape 17"/>
              <p:cNvSpPr>
                <a:spLocks/>
              </p:cNvSpPr>
              <p:nvPr/>
            </p:nvSpPr>
            <p:spPr bwMode="auto">
              <a:xfrm>
                <a:off x="246" y="0"/>
                <a:ext cx="60" cy="5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>
                  <a:alpha val="9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 defTabSz="914400"/>
                <a:endParaRPr lang="ru-RU" sz="18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042" name="AutoShape 18"/>
            <p:cNvSpPr>
              <a:spLocks/>
            </p:cNvSpPr>
            <p:nvPr/>
          </p:nvSpPr>
          <p:spPr bwMode="auto">
            <a:xfrm>
              <a:off x="49" y="396"/>
              <a:ext cx="721" cy="93"/>
            </a:xfrm>
            <a:custGeom>
              <a:avLst/>
              <a:gdLst>
                <a:gd name="T0" fmla="*/ 10800 w 21600"/>
                <a:gd name="T1" fmla="*/ 10715 h 21431"/>
                <a:gd name="T2" fmla="*/ 10800 w 21600"/>
                <a:gd name="T3" fmla="*/ 10715 h 21431"/>
                <a:gd name="T4" fmla="*/ 10800 w 21600"/>
                <a:gd name="T5" fmla="*/ 10715 h 21431"/>
                <a:gd name="T6" fmla="*/ 10800 w 21600"/>
                <a:gd name="T7" fmla="*/ 10715 h 2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431">
                  <a:moveTo>
                    <a:pt x="0" y="20509"/>
                  </a:moveTo>
                  <a:cubicBezTo>
                    <a:pt x="1166" y="21054"/>
                    <a:pt x="2332" y="21600"/>
                    <a:pt x="3955" y="21381"/>
                  </a:cubicBezTo>
                  <a:cubicBezTo>
                    <a:pt x="5577" y="21163"/>
                    <a:pt x="7569" y="20909"/>
                    <a:pt x="9734" y="19200"/>
                  </a:cubicBezTo>
                  <a:cubicBezTo>
                    <a:pt x="11898" y="17490"/>
                    <a:pt x="14965" y="14327"/>
                    <a:pt x="16943" y="11127"/>
                  </a:cubicBezTo>
                  <a:cubicBezTo>
                    <a:pt x="18921" y="7927"/>
                    <a:pt x="20945" y="2836"/>
                    <a:pt x="21600" y="0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1043" name="AutoShape 19"/>
            <p:cNvSpPr>
              <a:spLocks/>
            </p:cNvSpPr>
            <p:nvPr/>
          </p:nvSpPr>
          <p:spPr bwMode="auto">
            <a:xfrm>
              <a:off x="49" y="274"/>
              <a:ext cx="721" cy="70"/>
            </a:xfrm>
            <a:custGeom>
              <a:avLst/>
              <a:gdLst>
                <a:gd name="T0" fmla="*/ 10800 w 21600"/>
                <a:gd name="T1" fmla="+- 0 11034 468"/>
                <a:gd name="T2" fmla="*/ 11034 h 21132"/>
                <a:gd name="T3" fmla="*/ 10800 w 21600"/>
                <a:gd name="T4" fmla="+- 0 11034 468"/>
                <a:gd name="T5" fmla="*/ 11034 h 21132"/>
                <a:gd name="T6" fmla="*/ 10800 w 21600"/>
                <a:gd name="T7" fmla="+- 0 11034 468"/>
                <a:gd name="T8" fmla="*/ 11034 h 21132"/>
                <a:gd name="T9" fmla="*/ 10800 w 21600"/>
                <a:gd name="T10" fmla="+- 0 11034 468"/>
                <a:gd name="T11" fmla="*/ 11034 h 2113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132">
                  <a:moveTo>
                    <a:pt x="0" y="21132"/>
                  </a:moveTo>
                  <a:cubicBezTo>
                    <a:pt x="621" y="17747"/>
                    <a:pt x="1243" y="14363"/>
                    <a:pt x="2468" y="11051"/>
                  </a:cubicBezTo>
                  <a:cubicBezTo>
                    <a:pt x="3693" y="7740"/>
                    <a:pt x="5432" y="2891"/>
                    <a:pt x="7349" y="1259"/>
                  </a:cubicBezTo>
                  <a:cubicBezTo>
                    <a:pt x="9266" y="-372"/>
                    <a:pt x="11594" y="-468"/>
                    <a:pt x="13969" y="1259"/>
                  </a:cubicBezTo>
                  <a:cubicBezTo>
                    <a:pt x="16344" y="2987"/>
                    <a:pt x="20304" y="9900"/>
                    <a:pt x="21600" y="11628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1044" name="AutoShape 20"/>
            <p:cNvSpPr>
              <a:spLocks/>
            </p:cNvSpPr>
            <p:nvPr/>
          </p:nvSpPr>
          <p:spPr bwMode="auto">
            <a:xfrm>
              <a:off x="48" y="444"/>
              <a:ext cx="238" cy="9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932" y="8947"/>
                    <a:pt x="15865" y="17894"/>
                    <a:pt x="21600" y="21600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1045" name="AutoShape 21"/>
            <p:cNvSpPr>
              <a:spLocks/>
            </p:cNvSpPr>
            <p:nvPr/>
          </p:nvSpPr>
          <p:spPr bwMode="auto">
            <a:xfrm>
              <a:off x="49" y="416"/>
              <a:ext cx="721" cy="116"/>
            </a:xfrm>
            <a:custGeom>
              <a:avLst/>
              <a:gdLst>
                <a:gd name="T0" fmla="*/ 10800 w 21600"/>
                <a:gd name="T1" fmla="*/ 10719 h 21438"/>
                <a:gd name="T2" fmla="*/ 10800 w 21600"/>
                <a:gd name="T3" fmla="*/ 10719 h 21438"/>
                <a:gd name="T4" fmla="*/ 10800 w 21600"/>
                <a:gd name="T5" fmla="*/ 10719 h 21438"/>
                <a:gd name="T6" fmla="*/ 10800 w 21600"/>
                <a:gd name="T7" fmla="*/ 10719 h 21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438">
                  <a:moveTo>
                    <a:pt x="0" y="0"/>
                  </a:moveTo>
                  <a:cubicBezTo>
                    <a:pt x="675" y="1460"/>
                    <a:pt x="1351" y="2920"/>
                    <a:pt x="2608" y="5031"/>
                  </a:cubicBezTo>
                  <a:cubicBezTo>
                    <a:pt x="3866" y="7142"/>
                    <a:pt x="5745" y="10380"/>
                    <a:pt x="7545" y="12665"/>
                  </a:cubicBezTo>
                  <a:cubicBezTo>
                    <a:pt x="9345" y="14949"/>
                    <a:pt x="11622" y="17320"/>
                    <a:pt x="13408" y="18737"/>
                  </a:cubicBezTo>
                  <a:cubicBezTo>
                    <a:pt x="15194" y="20154"/>
                    <a:pt x="17121" y="20732"/>
                    <a:pt x="18261" y="21166"/>
                  </a:cubicBezTo>
                  <a:cubicBezTo>
                    <a:pt x="19402" y="21600"/>
                    <a:pt x="19697" y="21397"/>
                    <a:pt x="20253" y="21339"/>
                  </a:cubicBezTo>
                  <a:cubicBezTo>
                    <a:pt x="20809" y="21281"/>
                    <a:pt x="21204" y="21050"/>
                    <a:pt x="21600" y="20819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1046" name="AutoShape 22"/>
            <p:cNvSpPr>
              <a:spLocks/>
            </p:cNvSpPr>
            <p:nvPr/>
          </p:nvSpPr>
          <p:spPr bwMode="auto">
            <a:xfrm>
              <a:off x="219" y="404"/>
              <a:ext cx="550" cy="136"/>
            </a:xfrm>
            <a:custGeom>
              <a:avLst/>
              <a:gdLst>
                <a:gd name="T0" fmla="*/ 10800 w 21600"/>
                <a:gd name="T1" fmla="+- 0 10834 69"/>
                <a:gd name="T2" fmla="*/ 10834 h 21531"/>
                <a:gd name="T3" fmla="*/ 10800 w 21600"/>
                <a:gd name="T4" fmla="+- 0 10834 69"/>
                <a:gd name="T5" fmla="*/ 10834 h 21531"/>
                <a:gd name="T6" fmla="*/ 10800 w 21600"/>
                <a:gd name="T7" fmla="+- 0 10834 69"/>
                <a:gd name="T8" fmla="*/ 10834 h 21531"/>
                <a:gd name="T9" fmla="*/ 10800 w 21600"/>
                <a:gd name="T10" fmla="+- 0 10834 69"/>
                <a:gd name="T11" fmla="*/ 10834 h 21531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531">
                  <a:moveTo>
                    <a:pt x="0" y="21531"/>
                  </a:moveTo>
                  <a:cubicBezTo>
                    <a:pt x="502" y="19231"/>
                    <a:pt x="1004" y="16932"/>
                    <a:pt x="1689" y="14819"/>
                  </a:cubicBezTo>
                  <a:cubicBezTo>
                    <a:pt x="2375" y="12707"/>
                    <a:pt x="3324" y="10420"/>
                    <a:pt x="4114" y="8854"/>
                  </a:cubicBezTo>
                  <a:cubicBezTo>
                    <a:pt x="4904" y="7288"/>
                    <a:pt x="5387" y="6592"/>
                    <a:pt x="6428" y="5424"/>
                  </a:cubicBezTo>
                  <a:cubicBezTo>
                    <a:pt x="7469" y="4255"/>
                    <a:pt x="9367" y="2615"/>
                    <a:pt x="10359" y="1844"/>
                  </a:cubicBezTo>
                  <a:cubicBezTo>
                    <a:pt x="11351" y="1074"/>
                    <a:pt x="11504" y="1099"/>
                    <a:pt x="12379" y="800"/>
                  </a:cubicBezTo>
                  <a:cubicBezTo>
                    <a:pt x="13255" y="502"/>
                    <a:pt x="14638" y="179"/>
                    <a:pt x="15612" y="55"/>
                  </a:cubicBezTo>
                  <a:cubicBezTo>
                    <a:pt x="16585" y="-69"/>
                    <a:pt x="18220" y="55"/>
                    <a:pt x="18220" y="55"/>
                  </a:cubicBezTo>
                  <a:lnTo>
                    <a:pt x="20093" y="55"/>
                  </a:lnTo>
                  <a:cubicBezTo>
                    <a:pt x="20614" y="104"/>
                    <a:pt x="21091" y="278"/>
                    <a:pt x="21342" y="353"/>
                  </a:cubicBezTo>
                  <a:cubicBezTo>
                    <a:pt x="21593" y="428"/>
                    <a:pt x="21508" y="403"/>
                    <a:pt x="21600" y="502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1047" name="AutoShape 23"/>
            <p:cNvSpPr>
              <a:spLocks/>
            </p:cNvSpPr>
            <p:nvPr/>
          </p:nvSpPr>
          <p:spPr bwMode="auto">
            <a:xfrm rot="1799999">
              <a:off x="286" y="2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48" name="AutoShape 24"/>
            <p:cNvSpPr>
              <a:spLocks/>
            </p:cNvSpPr>
            <p:nvPr/>
          </p:nvSpPr>
          <p:spPr bwMode="auto">
            <a:xfrm rot="1799999">
              <a:off x="343" y="324"/>
              <a:ext cx="127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49" name="AutoShape 25"/>
            <p:cNvSpPr>
              <a:spLocks/>
            </p:cNvSpPr>
            <p:nvPr/>
          </p:nvSpPr>
          <p:spPr bwMode="auto">
            <a:xfrm rot="1799999">
              <a:off x="344" y="1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50" name="AutoShape 26"/>
            <p:cNvSpPr>
              <a:spLocks/>
            </p:cNvSpPr>
            <p:nvPr/>
          </p:nvSpPr>
          <p:spPr bwMode="auto">
            <a:xfrm rot="1799999">
              <a:off x="285" y="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3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51" name="AutoShape 27"/>
            <p:cNvSpPr>
              <a:spLocks/>
            </p:cNvSpPr>
            <p:nvPr/>
          </p:nvSpPr>
          <p:spPr bwMode="auto">
            <a:xfrm rot="1799999">
              <a:off x="402" y="423"/>
              <a:ext cx="127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00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52" name="AutoShape 28"/>
            <p:cNvSpPr>
              <a:spLocks/>
            </p:cNvSpPr>
            <p:nvPr/>
          </p:nvSpPr>
          <p:spPr bwMode="auto">
            <a:xfrm rot="1800002">
              <a:off x="20" y="330"/>
              <a:ext cx="101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635"/>
                  </a:moveTo>
                  <a:lnTo>
                    <a:pt x="964" y="0"/>
                  </a:lnTo>
                  <a:lnTo>
                    <a:pt x="14815" y="0"/>
                  </a:lnTo>
                  <a:lnTo>
                    <a:pt x="21600" y="10800"/>
                  </a:lnTo>
                  <a:lnTo>
                    <a:pt x="14815" y="21600"/>
                  </a:lnTo>
                  <a:lnTo>
                    <a:pt x="12749" y="21594"/>
                  </a:lnTo>
                  <a:lnTo>
                    <a:pt x="0" y="1635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53" name="AutoShape 29"/>
            <p:cNvSpPr>
              <a:spLocks/>
            </p:cNvSpPr>
            <p:nvPr/>
          </p:nvSpPr>
          <p:spPr bwMode="auto">
            <a:xfrm rot="1799999">
              <a:off x="52" y="4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54" name="AutoShape 30"/>
            <p:cNvSpPr>
              <a:spLocks/>
            </p:cNvSpPr>
            <p:nvPr/>
          </p:nvSpPr>
          <p:spPr bwMode="auto">
            <a:xfrm rot="1799999">
              <a:off x="54" y="224"/>
              <a:ext cx="128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55" name="AutoShape 31"/>
            <p:cNvSpPr>
              <a:spLocks/>
            </p:cNvSpPr>
            <p:nvPr/>
          </p:nvSpPr>
          <p:spPr bwMode="auto">
            <a:xfrm rot="1799999">
              <a:off x="111" y="324"/>
              <a:ext cx="128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56" name="AutoShape 32"/>
            <p:cNvSpPr>
              <a:spLocks/>
            </p:cNvSpPr>
            <p:nvPr/>
          </p:nvSpPr>
          <p:spPr bwMode="auto">
            <a:xfrm rot="1799999">
              <a:off x="169" y="426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57" name="AutoShape 33"/>
            <p:cNvSpPr>
              <a:spLocks/>
            </p:cNvSpPr>
            <p:nvPr/>
          </p:nvSpPr>
          <p:spPr bwMode="auto">
            <a:xfrm rot="1799999">
              <a:off x="171" y="2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58" name="AutoShape 34"/>
            <p:cNvSpPr>
              <a:spLocks/>
            </p:cNvSpPr>
            <p:nvPr/>
          </p:nvSpPr>
          <p:spPr bwMode="auto">
            <a:xfrm rot="1799999">
              <a:off x="113" y="123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59" name="AutoShape 35"/>
            <p:cNvSpPr>
              <a:spLocks/>
            </p:cNvSpPr>
            <p:nvPr/>
          </p:nvSpPr>
          <p:spPr bwMode="auto">
            <a:xfrm rot="1799999">
              <a:off x="586" y="326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60" name="AutoShape 36"/>
            <p:cNvSpPr>
              <a:spLocks/>
            </p:cNvSpPr>
            <p:nvPr/>
          </p:nvSpPr>
          <p:spPr bwMode="auto">
            <a:xfrm rot="1799999">
              <a:off x="645" y="426"/>
              <a:ext cx="127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61" name="AutoShape 37"/>
            <p:cNvSpPr>
              <a:spLocks/>
            </p:cNvSpPr>
            <p:nvPr/>
          </p:nvSpPr>
          <p:spPr bwMode="auto">
            <a:xfrm rot="1799999">
              <a:off x="645" y="225"/>
              <a:ext cx="127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62" name="AutoShape 38"/>
            <p:cNvSpPr>
              <a:spLocks/>
            </p:cNvSpPr>
            <p:nvPr/>
          </p:nvSpPr>
          <p:spPr bwMode="auto">
            <a:xfrm rot="1799999">
              <a:off x="704" y="319"/>
              <a:ext cx="99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6883" y="0"/>
                  </a:lnTo>
                  <a:lnTo>
                    <a:pt x="8234" y="62"/>
                  </a:lnTo>
                  <a:lnTo>
                    <a:pt x="21600" y="20631"/>
                  </a:lnTo>
                  <a:lnTo>
                    <a:pt x="20935" y="21600"/>
                  </a:lnTo>
                  <a:lnTo>
                    <a:pt x="6883" y="21600"/>
                  </a:lnTo>
                  <a:lnTo>
                    <a:pt x="0" y="10800"/>
                  </a:lnTo>
                  <a:close/>
                </a:path>
              </a:pathLst>
            </a:custGeom>
            <a:solidFill>
              <a:srgbClr val="FFFFFF">
                <a:alpha val="3999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63" name="AutoShape 39"/>
            <p:cNvSpPr>
              <a:spLocks/>
            </p:cNvSpPr>
            <p:nvPr/>
          </p:nvSpPr>
          <p:spPr bwMode="auto">
            <a:xfrm rot="1799999">
              <a:off x="704" y="119"/>
              <a:ext cx="99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4"/>
                  </a:moveTo>
                  <a:lnTo>
                    <a:pt x="6892" y="9"/>
                  </a:lnTo>
                  <a:lnTo>
                    <a:pt x="8383" y="0"/>
                  </a:lnTo>
                  <a:lnTo>
                    <a:pt x="21600" y="20590"/>
                  </a:lnTo>
                  <a:lnTo>
                    <a:pt x="20961" y="21600"/>
                  </a:lnTo>
                  <a:lnTo>
                    <a:pt x="6892" y="21600"/>
                  </a:lnTo>
                  <a:lnTo>
                    <a:pt x="0" y="10804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</p:grpSp>
      <p:sp>
        <p:nvSpPr>
          <p:cNvPr id="1064" name="AutoShape 40"/>
          <p:cNvSpPr>
            <a:spLocks/>
          </p:cNvSpPr>
          <p:nvPr/>
        </p:nvSpPr>
        <p:spPr bwMode="auto">
          <a:xfrm>
            <a:off x="457200" y="333375"/>
            <a:ext cx="8229600" cy="61849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63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400"/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1065" name="AutoShape 41"/>
          <p:cNvSpPr>
            <a:spLocks/>
          </p:cNvSpPr>
          <p:nvPr/>
        </p:nvSpPr>
        <p:spPr bwMode="auto">
          <a:xfrm>
            <a:off x="4560888" y="-20638"/>
            <a:ext cx="3678237" cy="6969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5F5F5"/>
          </a:solidFill>
          <a:ln w="15875" cap="flat" cmpd="sng">
            <a:solidFill>
              <a:srgbClr val="74A51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400"/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1066" name="AutoShape 42"/>
          <p:cNvSpPr>
            <a:spLocks/>
          </p:cNvSpPr>
          <p:nvPr/>
        </p:nvSpPr>
        <p:spPr bwMode="auto">
          <a:xfrm>
            <a:off x="4648200" y="-20638"/>
            <a:ext cx="3505200" cy="6223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71685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400"/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1067" name="Rectangle 43"/>
          <p:cNvSpPr>
            <a:spLocks/>
          </p:cNvSpPr>
          <p:nvPr>
            <p:ph type="title"/>
          </p:nvPr>
        </p:nvSpPr>
        <p:spPr bwMode="auto">
          <a:xfrm>
            <a:off x="1042988" y="0"/>
            <a:ext cx="7024687" cy="217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>
                <a:sym typeface="Helvetica" charset="0"/>
              </a:rPr>
              <a:t>Click to edit Master title style</a:t>
            </a:r>
          </a:p>
        </p:txBody>
      </p:sp>
      <p:sp>
        <p:nvSpPr>
          <p:cNvPr id="1068" name="Rectangle 44"/>
          <p:cNvSpPr>
            <a:spLocks/>
          </p:cNvSpPr>
          <p:nvPr>
            <p:ph type="body" idx="1"/>
          </p:nvPr>
        </p:nvSpPr>
        <p:spPr bwMode="auto">
          <a:xfrm>
            <a:off x="1042988" y="2322513"/>
            <a:ext cx="6777037" cy="453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ru-RU" smtClean="0">
                <a:sym typeface="Helvetica" charset="0"/>
              </a:rPr>
              <a:t>Second level</a:t>
            </a:r>
          </a:p>
          <a:p>
            <a:pPr lvl="2"/>
            <a:r>
              <a:rPr lang="ru-RU" smtClean="0">
                <a:sym typeface="Helvetica" charset="0"/>
              </a:rPr>
              <a:t>Third level</a:t>
            </a:r>
          </a:p>
          <a:p>
            <a:pPr lvl="3"/>
            <a:r>
              <a:rPr lang="ru-RU" smtClean="0">
                <a:sym typeface="Helvetica" charset="0"/>
              </a:rPr>
              <a:t>Fourth level</a:t>
            </a:r>
          </a:p>
          <a:p>
            <a:pPr lvl="4"/>
            <a:r>
              <a:rPr lang="ru-RU" smtClean="0">
                <a:sym typeface="Helvetica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1pPr>
      <a:lvl2pPr marL="457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2pPr>
      <a:lvl3pPr marL="914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3pPr>
      <a:lvl4pPr marL="1371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4pPr>
      <a:lvl5pPr marL="18288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5pPr>
      <a:lvl6pPr marL="22860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6pPr>
      <a:lvl7pPr marL="2743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7pPr>
      <a:lvl8pPr marL="3200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8pPr>
      <a:lvl9pPr marL="3657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C2F35F"/>
            </a:gs>
            <a:gs pos="62000">
              <a:srgbClr val="92BC40"/>
            </a:gs>
            <a:gs pos="100000">
              <a:srgbClr val="7FA23E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-566738" y="0"/>
            <a:ext cx="10456863" cy="7116763"/>
            <a:chOff x="0" y="0"/>
            <a:chExt cx="824" cy="561"/>
          </a:xfrm>
        </p:grpSpPr>
        <p:grpSp>
          <p:nvGrpSpPr>
            <p:cNvPr id="2050" name="Group 2"/>
            <p:cNvGrpSpPr>
              <a:grpSpLocks/>
            </p:cNvGrpSpPr>
            <p:nvPr/>
          </p:nvGrpSpPr>
          <p:grpSpPr bwMode="auto">
            <a:xfrm>
              <a:off x="50" y="0"/>
              <a:ext cx="721" cy="540"/>
              <a:chOff x="0" y="0"/>
              <a:chExt cx="720" cy="540"/>
            </a:xfrm>
          </p:grpSpPr>
          <p:grpSp>
            <p:nvGrpSpPr>
              <p:cNvPr id="2051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198" cy="540"/>
                <a:chOff x="0" y="0"/>
                <a:chExt cx="198" cy="540"/>
              </a:xfrm>
            </p:grpSpPr>
            <p:sp>
              <p:nvSpPr>
                <p:cNvPr id="2052" name="AutoShape 4"/>
                <p:cNvSpPr>
                  <a:spLocks/>
                </p:cNvSpPr>
                <p:nvPr/>
              </p:nvSpPr>
              <p:spPr bwMode="auto">
                <a:xfrm>
                  <a:off x="72" y="0"/>
                  <a:ext cx="12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53" name="AutoShape 5"/>
                <p:cNvSpPr>
                  <a:spLocks/>
                </p:cNvSpPr>
                <p:nvPr/>
              </p:nvSpPr>
              <p:spPr bwMode="auto">
                <a:xfrm>
                  <a:off x="0" y="0"/>
                  <a:ext cx="3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54" name="AutoShape 6"/>
                <p:cNvSpPr>
                  <a:spLocks/>
                </p:cNvSpPr>
                <p:nvPr/>
              </p:nvSpPr>
              <p:spPr bwMode="auto">
                <a:xfrm>
                  <a:off x="18" y="0"/>
                  <a:ext cx="60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055" name="Group 7"/>
              <p:cNvGrpSpPr>
                <a:grpSpLocks/>
              </p:cNvGrpSpPr>
              <p:nvPr/>
            </p:nvGrpSpPr>
            <p:grpSpPr bwMode="auto">
              <a:xfrm>
                <a:off x="33" y="0"/>
                <a:ext cx="199" cy="540"/>
                <a:chOff x="0" y="0"/>
                <a:chExt cx="198" cy="540"/>
              </a:xfrm>
            </p:grpSpPr>
            <p:sp>
              <p:nvSpPr>
                <p:cNvPr id="2056" name="AutoShape 8"/>
                <p:cNvSpPr>
                  <a:spLocks/>
                </p:cNvSpPr>
                <p:nvPr/>
              </p:nvSpPr>
              <p:spPr bwMode="auto">
                <a:xfrm>
                  <a:off x="72" y="0"/>
                  <a:ext cx="12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57" name="AutoShape 9"/>
                <p:cNvSpPr>
                  <a:spLocks/>
                </p:cNvSpPr>
                <p:nvPr/>
              </p:nvSpPr>
              <p:spPr bwMode="auto">
                <a:xfrm>
                  <a:off x="0" y="0"/>
                  <a:ext cx="3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58" name="AutoShape 10"/>
                <p:cNvSpPr>
                  <a:spLocks/>
                </p:cNvSpPr>
                <p:nvPr/>
              </p:nvSpPr>
              <p:spPr bwMode="auto">
                <a:xfrm>
                  <a:off x="18" y="0"/>
                  <a:ext cx="60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059" name="Group 11"/>
              <p:cNvGrpSpPr>
                <a:grpSpLocks/>
              </p:cNvGrpSpPr>
              <p:nvPr/>
            </p:nvGrpSpPr>
            <p:grpSpPr bwMode="auto">
              <a:xfrm>
                <a:off x="522" y="0"/>
                <a:ext cx="198" cy="540"/>
                <a:chOff x="0" y="0"/>
                <a:chExt cx="198" cy="540"/>
              </a:xfrm>
            </p:grpSpPr>
            <p:sp>
              <p:nvSpPr>
                <p:cNvPr id="2060" name="AutoShape 12"/>
                <p:cNvSpPr>
                  <a:spLocks/>
                </p:cNvSpPr>
                <p:nvPr/>
              </p:nvSpPr>
              <p:spPr bwMode="auto">
                <a:xfrm rot="10800000">
                  <a:off x="0" y="0"/>
                  <a:ext cx="12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61" name="AutoShape 13"/>
                <p:cNvSpPr>
                  <a:spLocks/>
                </p:cNvSpPr>
                <p:nvPr/>
              </p:nvSpPr>
              <p:spPr bwMode="auto">
                <a:xfrm rot="10800000">
                  <a:off x="162" y="0"/>
                  <a:ext cx="3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62" name="AutoShape 14"/>
                <p:cNvSpPr>
                  <a:spLocks/>
                </p:cNvSpPr>
                <p:nvPr/>
              </p:nvSpPr>
              <p:spPr bwMode="auto">
                <a:xfrm rot="10800000">
                  <a:off x="120" y="0"/>
                  <a:ext cx="60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063" name="AutoShape 15"/>
              <p:cNvSpPr>
                <a:spLocks/>
              </p:cNvSpPr>
              <p:nvPr/>
            </p:nvSpPr>
            <p:spPr bwMode="auto">
              <a:xfrm>
                <a:off x="300" y="0"/>
                <a:ext cx="222" cy="5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>
                  <a:alpha val="9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 defTabSz="914400"/>
                <a:endParaRPr lang="ru-RU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64" name="AutoShape 16"/>
              <p:cNvSpPr>
                <a:spLocks/>
              </p:cNvSpPr>
              <p:nvPr/>
            </p:nvSpPr>
            <p:spPr bwMode="auto">
              <a:xfrm>
                <a:off x="228" y="0"/>
                <a:ext cx="36" cy="5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>
                  <a:alpha val="9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 defTabSz="914400"/>
                <a:endParaRPr lang="ru-RU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65" name="AutoShape 17"/>
              <p:cNvSpPr>
                <a:spLocks/>
              </p:cNvSpPr>
              <p:nvPr/>
            </p:nvSpPr>
            <p:spPr bwMode="auto">
              <a:xfrm>
                <a:off x="246" y="0"/>
                <a:ext cx="60" cy="5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>
                  <a:alpha val="9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 defTabSz="914400"/>
                <a:endParaRPr lang="ru-RU" sz="18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066" name="AutoShape 18"/>
            <p:cNvSpPr>
              <a:spLocks/>
            </p:cNvSpPr>
            <p:nvPr/>
          </p:nvSpPr>
          <p:spPr bwMode="auto">
            <a:xfrm>
              <a:off x="49" y="396"/>
              <a:ext cx="721" cy="93"/>
            </a:xfrm>
            <a:custGeom>
              <a:avLst/>
              <a:gdLst>
                <a:gd name="T0" fmla="*/ 10800 w 21600"/>
                <a:gd name="T1" fmla="*/ 10715 h 21431"/>
                <a:gd name="T2" fmla="*/ 10800 w 21600"/>
                <a:gd name="T3" fmla="*/ 10715 h 21431"/>
                <a:gd name="T4" fmla="*/ 10800 w 21600"/>
                <a:gd name="T5" fmla="*/ 10715 h 21431"/>
                <a:gd name="T6" fmla="*/ 10800 w 21600"/>
                <a:gd name="T7" fmla="*/ 10715 h 2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431">
                  <a:moveTo>
                    <a:pt x="0" y="20509"/>
                  </a:moveTo>
                  <a:cubicBezTo>
                    <a:pt x="1166" y="21054"/>
                    <a:pt x="2332" y="21600"/>
                    <a:pt x="3955" y="21381"/>
                  </a:cubicBezTo>
                  <a:cubicBezTo>
                    <a:pt x="5577" y="21163"/>
                    <a:pt x="7569" y="20909"/>
                    <a:pt x="9734" y="19200"/>
                  </a:cubicBezTo>
                  <a:cubicBezTo>
                    <a:pt x="11898" y="17490"/>
                    <a:pt x="14965" y="14327"/>
                    <a:pt x="16943" y="11127"/>
                  </a:cubicBezTo>
                  <a:cubicBezTo>
                    <a:pt x="18921" y="7927"/>
                    <a:pt x="20945" y="2836"/>
                    <a:pt x="21600" y="0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2067" name="AutoShape 19"/>
            <p:cNvSpPr>
              <a:spLocks/>
            </p:cNvSpPr>
            <p:nvPr/>
          </p:nvSpPr>
          <p:spPr bwMode="auto">
            <a:xfrm>
              <a:off x="49" y="274"/>
              <a:ext cx="721" cy="70"/>
            </a:xfrm>
            <a:custGeom>
              <a:avLst/>
              <a:gdLst>
                <a:gd name="T0" fmla="*/ 10800 w 21600"/>
                <a:gd name="T1" fmla="+- 0 11034 468"/>
                <a:gd name="T2" fmla="*/ 11034 h 21132"/>
                <a:gd name="T3" fmla="*/ 10800 w 21600"/>
                <a:gd name="T4" fmla="+- 0 11034 468"/>
                <a:gd name="T5" fmla="*/ 11034 h 21132"/>
                <a:gd name="T6" fmla="*/ 10800 w 21600"/>
                <a:gd name="T7" fmla="+- 0 11034 468"/>
                <a:gd name="T8" fmla="*/ 11034 h 21132"/>
                <a:gd name="T9" fmla="*/ 10800 w 21600"/>
                <a:gd name="T10" fmla="+- 0 11034 468"/>
                <a:gd name="T11" fmla="*/ 11034 h 2113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132">
                  <a:moveTo>
                    <a:pt x="0" y="21132"/>
                  </a:moveTo>
                  <a:cubicBezTo>
                    <a:pt x="621" y="17747"/>
                    <a:pt x="1243" y="14363"/>
                    <a:pt x="2468" y="11051"/>
                  </a:cubicBezTo>
                  <a:cubicBezTo>
                    <a:pt x="3693" y="7740"/>
                    <a:pt x="5432" y="2891"/>
                    <a:pt x="7349" y="1259"/>
                  </a:cubicBezTo>
                  <a:cubicBezTo>
                    <a:pt x="9266" y="-372"/>
                    <a:pt x="11594" y="-468"/>
                    <a:pt x="13969" y="1259"/>
                  </a:cubicBezTo>
                  <a:cubicBezTo>
                    <a:pt x="16344" y="2987"/>
                    <a:pt x="20304" y="9900"/>
                    <a:pt x="21600" y="11628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2068" name="AutoShape 20"/>
            <p:cNvSpPr>
              <a:spLocks/>
            </p:cNvSpPr>
            <p:nvPr/>
          </p:nvSpPr>
          <p:spPr bwMode="auto">
            <a:xfrm>
              <a:off x="48" y="444"/>
              <a:ext cx="238" cy="9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932" y="8947"/>
                    <a:pt x="15865" y="17894"/>
                    <a:pt x="21600" y="21600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2069" name="AutoShape 21"/>
            <p:cNvSpPr>
              <a:spLocks/>
            </p:cNvSpPr>
            <p:nvPr/>
          </p:nvSpPr>
          <p:spPr bwMode="auto">
            <a:xfrm>
              <a:off x="49" y="416"/>
              <a:ext cx="721" cy="116"/>
            </a:xfrm>
            <a:custGeom>
              <a:avLst/>
              <a:gdLst>
                <a:gd name="T0" fmla="*/ 10800 w 21600"/>
                <a:gd name="T1" fmla="*/ 10719 h 21438"/>
                <a:gd name="T2" fmla="*/ 10800 w 21600"/>
                <a:gd name="T3" fmla="*/ 10719 h 21438"/>
                <a:gd name="T4" fmla="*/ 10800 w 21600"/>
                <a:gd name="T5" fmla="*/ 10719 h 21438"/>
                <a:gd name="T6" fmla="*/ 10800 w 21600"/>
                <a:gd name="T7" fmla="*/ 10719 h 21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438">
                  <a:moveTo>
                    <a:pt x="0" y="0"/>
                  </a:moveTo>
                  <a:cubicBezTo>
                    <a:pt x="675" y="1460"/>
                    <a:pt x="1351" y="2920"/>
                    <a:pt x="2608" y="5031"/>
                  </a:cubicBezTo>
                  <a:cubicBezTo>
                    <a:pt x="3866" y="7142"/>
                    <a:pt x="5745" y="10380"/>
                    <a:pt x="7545" y="12665"/>
                  </a:cubicBezTo>
                  <a:cubicBezTo>
                    <a:pt x="9345" y="14949"/>
                    <a:pt x="11622" y="17320"/>
                    <a:pt x="13408" y="18737"/>
                  </a:cubicBezTo>
                  <a:cubicBezTo>
                    <a:pt x="15194" y="20154"/>
                    <a:pt x="17121" y="20732"/>
                    <a:pt x="18261" y="21166"/>
                  </a:cubicBezTo>
                  <a:cubicBezTo>
                    <a:pt x="19402" y="21600"/>
                    <a:pt x="19697" y="21397"/>
                    <a:pt x="20253" y="21339"/>
                  </a:cubicBezTo>
                  <a:cubicBezTo>
                    <a:pt x="20809" y="21281"/>
                    <a:pt x="21204" y="21050"/>
                    <a:pt x="21600" y="20819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2070" name="AutoShape 22"/>
            <p:cNvSpPr>
              <a:spLocks/>
            </p:cNvSpPr>
            <p:nvPr/>
          </p:nvSpPr>
          <p:spPr bwMode="auto">
            <a:xfrm>
              <a:off x="219" y="404"/>
              <a:ext cx="550" cy="136"/>
            </a:xfrm>
            <a:custGeom>
              <a:avLst/>
              <a:gdLst>
                <a:gd name="T0" fmla="*/ 10800 w 21600"/>
                <a:gd name="T1" fmla="+- 0 10834 69"/>
                <a:gd name="T2" fmla="*/ 10834 h 21531"/>
                <a:gd name="T3" fmla="*/ 10800 w 21600"/>
                <a:gd name="T4" fmla="+- 0 10834 69"/>
                <a:gd name="T5" fmla="*/ 10834 h 21531"/>
                <a:gd name="T6" fmla="*/ 10800 w 21600"/>
                <a:gd name="T7" fmla="+- 0 10834 69"/>
                <a:gd name="T8" fmla="*/ 10834 h 21531"/>
                <a:gd name="T9" fmla="*/ 10800 w 21600"/>
                <a:gd name="T10" fmla="+- 0 10834 69"/>
                <a:gd name="T11" fmla="*/ 10834 h 21531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531">
                  <a:moveTo>
                    <a:pt x="0" y="21531"/>
                  </a:moveTo>
                  <a:cubicBezTo>
                    <a:pt x="502" y="19231"/>
                    <a:pt x="1004" y="16932"/>
                    <a:pt x="1689" y="14819"/>
                  </a:cubicBezTo>
                  <a:cubicBezTo>
                    <a:pt x="2375" y="12707"/>
                    <a:pt x="3324" y="10420"/>
                    <a:pt x="4114" y="8854"/>
                  </a:cubicBezTo>
                  <a:cubicBezTo>
                    <a:pt x="4904" y="7288"/>
                    <a:pt x="5387" y="6592"/>
                    <a:pt x="6428" y="5424"/>
                  </a:cubicBezTo>
                  <a:cubicBezTo>
                    <a:pt x="7469" y="4255"/>
                    <a:pt x="9367" y="2615"/>
                    <a:pt x="10359" y="1844"/>
                  </a:cubicBezTo>
                  <a:cubicBezTo>
                    <a:pt x="11351" y="1074"/>
                    <a:pt x="11504" y="1099"/>
                    <a:pt x="12379" y="800"/>
                  </a:cubicBezTo>
                  <a:cubicBezTo>
                    <a:pt x="13255" y="502"/>
                    <a:pt x="14638" y="179"/>
                    <a:pt x="15612" y="55"/>
                  </a:cubicBezTo>
                  <a:cubicBezTo>
                    <a:pt x="16585" y="-69"/>
                    <a:pt x="18220" y="55"/>
                    <a:pt x="18220" y="55"/>
                  </a:cubicBezTo>
                  <a:lnTo>
                    <a:pt x="20093" y="55"/>
                  </a:lnTo>
                  <a:cubicBezTo>
                    <a:pt x="20614" y="104"/>
                    <a:pt x="21091" y="278"/>
                    <a:pt x="21342" y="353"/>
                  </a:cubicBezTo>
                  <a:cubicBezTo>
                    <a:pt x="21593" y="428"/>
                    <a:pt x="21508" y="403"/>
                    <a:pt x="21600" y="502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2071" name="AutoShape 23"/>
            <p:cNvSpPr>
              <a:spLocks/>
            </p:cNvSpPr>
            <p:nvPr/>
          </p:nvSpPr>
          <p:spPr bwMode="auto">
            <a:xfrm rot="1799999">
              <a:off x="286" y="2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2072" name="AutoShape 24"/>
            <p:cNvSpPr>
              <a:spLocks/>
            </p:cNvSpPr>
            <p:nvPr/>
          </p:nvSpPr>
          <p:spPr bwMode="auto">
            <a:xfrm rot="1799999">
              <a:off x="343" y="324"/>
              <a:ext cx="127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2073" name="AutoShape 25"/>
            <p:cNvSpPr>
              <a:spLocks/>
            </p:cNvSpPr>
            <p:nvPr/>
          </p:nvSpPr>
          <p:spPr bwMode="auto">
            <a:xfrm rot="1799999">
              <a:off x="344" y="1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2074" name="AutoShape 26"/>
            <p:cNvSpPr>
              <a:spLocks/>
            </p:cNvSpPr>
            <p:nvPr/>
          </p:nvSpPr>
          <p:spPr bwMode="auto">
            <a:xfrm rot="1799999">
              <a:off x="285" y="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3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2075" name="AutoShape 27"/>
            <p:cNvSpPr>
              <a:spLocks/>
            </p:cNvSpPr>
            <p:nvPr/>
          </p:nvSpPr>
          <p:spPr bwMode="auto">
            <a:xfrm rot="1799999">
              <a:off x="402" y="423"/>
              <a:ext cx="127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00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2076" name="AutoShape 28"/>
            <p:cNvSpPr>
              <a:spLocks/>
            </p:cNvSpPr>
            <p:nvPr/>
          </p:nvSpPr>
          <p:spPr bwMode="auto">
            <a:xfrm rot="1800002">
              <a:off x="20" y="330"/>
              <a:ext cx="101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635"/>
                  </a:moveTo>
                  <a:lnTo>
                    <a:pt x="964" y="0"/>
                  </a:lnTo>
                  <a:lnTo>
                    <a:pt x="14815" y="0"/>
                  </a:lnTo>
                  <a:lnTo>
                    <a:pt x="21600" y="10800"/>
                  </a:lnTo>
                  <a:lnTo>
                    <a:pt x="14815" y="21600"/>
                  </a:lnTo>
                  <a:lnTo>
                    <a:pt x="12749" y="21594"/>
                  </a:lnTo>
                  <a:lnTo>
                    <a:pt x="0" y="1635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2077" name="AutoShape 29"/>
            <p:cNvSpPr>
              <a:spLocks/>
            </p:cNvSpPr>
            <p:nvPr/>
          </p:nvSpPr>
          <p:spPr bwMode="auto">
            <a:xfrm rot="1799999">
              <a:off x="52" y="4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2078" name="AutoShape 30"/>
            <p:cNvSpPr>
              <a:spLocks/>
            </p:cNvSpPr>
            <p:nvPr/>
          </p:nvSpPr>
          <p:spPr bwMode="auto">
            <a:xfrm rot="1799999">
              <a:off x="54" y="224"/>
              <a:ext cx="128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2079" name="AutoShape 31"/>
            <p:cNvSpPr>
              <a:spLocks/>
            </p:cNvSpPr>
            <p:nvPr/>
          </p:nvSpPr>
          <p:spPr bwMode="auto">
            <a:xfrm rot="1799999">
              <a:off x="111" y="324"/>
              <a:ext cx="128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2080" name="AutoShape 32"/>
            <p:cNvSpPr>
              <a:spLocks/>
            </p:cNvSpPr>
            <p:nvPr/>
          </p:nvSpPr>
          <p:spPr bwMode="auto">
            <a:xfrm rot="1799999">
              <a:off x="169" y="426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2081" name="AutoShape 33"/>
            <p:cNvSpPr>
              <a:spLocks/>
            </p:cNvSpPr>
            <p:nvPr/>
          </p:nvSpPr>
          <p:spPr bwMode="auto">
            <a:xfrm rot="1799999">
              <a:off x="171" y="2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2082" name="AutoShape 34"/>
            <p:cNvSpPr>
              <a:spLocks/>
            </p:cNvSpPr>
            <p:nvPr/>
          </p:nvSpPr>
          <p:spPr bwMode="auto">
            <a:xfrm rot="1799999">
              <a:off x="113" y="123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2083" name="AutoShape 35"/>
            <p:cNvSpPr>
              <a:spLocks/>
            </p:cNvSpPr>
            <p:nvPr/>
          </p:nvSpPr>
          <p:spPr bwMode="auto">
            <a:xfrm rot="1799999">
              <a:off x="586" y="326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2084" name="AutoShape 36"/>
            <p:cNvSpPr>
              <a:spLocks/>
            </p:cNvSpPr>
            <p:nvPr/>
          </p:nvSpPr>
          <p:spPr bwMode="auto">
            <a:xfrm rot="1799999">
              <a:off x="645" y="426"/>
              <a:ext cx="127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2085" name="AutoShape 37"/>
            <p:cNvSpPr>
              <a:spLocks/>
            </p:cNvSpPr>
            <p:nvPr/>
          </p:nvSpPr>
          <p:spPr bwMode="auto">
            <a:xfrm rot="1799999">
              <a:off x="645" y="225"/>
              <a:ext cx="127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2086" name="AutoShape 38"/>
            <p:cNvSpPr>
              <a:spLocks/>
            </p:cNvSpPr>
            <p:nvPr/>
          </p:nvSpPr>
          <p:spPr bwMode="auto">
            <a:xfrm rot="1799999">
              <a:off x="704" y="319"/>
              <a:ext cx="99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6883" y="0"/>
                  </a:lnTo>
                  <a:lnTo>
                    <a:pt x="8234" y="62"/>
                  </a:lnTo>
                  <a:lnTo>
                    <a:pt x="21600" y="20631"/>
                  </a:lnTo>
                  <a:lnTo>
                    <a:pt x="20935" y="21600"/>
                  </a:lnTo>
                  <a:lnTo>
                    <a:pt x="6883" y="21600"/>
                  </a:lnTo>
                  <a:lnTo>
                    <a:pt x="0" y="10800"/>
                  </a:lnTo>
                  <a:close/>
                </a:path>
              </a:pathLst>
            </a:custGeom>
            <a:solidFill>
              <a:srgbClr val="FFFFFF">
                <a:alpha val="3999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2087" name="AutoShape 39"/>
            <p:cNvSpPr>
              <a:spLocks/>
            </p:cNvSpPr>
            <p:nvPr/>
          </p:nvSpPr>
          <p:spPr bwMode="auto">
            <a:xfrm rot="1799999">
              <a:off x="704" y="119"/>
              <a:ext cx="99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4"/>
                  </a:moveTo>
                  <a:lnTo>
                    <a:pt x="6892" y="9"/>
                  </a:lnTo>
                  <a:lnTo>
                    <a:pt x="8383" y="0"/>
                  </a:lnTo>
                  <a:lnTo>
                    <a:pt x="21600" y="20590"/>
                  </a:lnTo>
                  <a:lnTo>
                    <a:pt x="20961" y="21600"/>
                  </a:lnTo>
                  <a:lnTo>
                    <a:pt x="6892" y="21600"/>
                  </a:lnTo>
                  <a:lnTo>
                    <a:pt x="0" y="10804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</p:grpSp>
      <p:sp>
        <p:nvSpPr>
          <p:cNvPr id="2088" name="AutoShape 40"/>
          <p:cNvSpPr>
            <a:spLocks/>
          </p:cNvSpPr>
          <p:nvPr/>
        </p:nvSpPr>
        <p:spPr bwMode="auto">
          <a:xfrm>
            <a:off x="457200" y="333375"/>
            <a:ext cx="8229600" cy="61849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63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400"/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2089" name="AutoShape 41"/>
          <p:cNvSpPr>
            <a:spLocks/>
          </p:cNvSpPr>
          <p:nvPr/>
        </p:nvSpPr>
        <p:spPr bwMode="auto">
          <a:xfrm>
            <a:off x="4560888" y="-20638"/>
            <a:ext cx="3678237" cy="6969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5F5F5"/>
          </a:solidFill>
          <a:ln w="15875" cap="flat" cmpd="sng">
            <a:solidFill>
              <a:srgbClr val="74A51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400"/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2090" name="AutoShape 42"/>
          <p:cNvSpPr>
            <a:spLocks/>
          </p:cNvSpPr>
          <p:nvPr/>
        </p:nvSpPr>
        <p:spPr bwMode="auto">
          <a:xfrm>
            <a:off x="4648200" y="-20638"/>
            <a:ext cx="3505200" cy="6223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71685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400"/>
            <a:endParaRPr lang="ru-RU" sz="180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1pPr>
      <a:lvl2pPr marL="457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2pPr>
      <a:lvl3pPr marL="914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3pPr>
      <a:lvl4pPr marL="1371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4pPr>
      <a:lvl5pPr marL="18288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5pPr>
      <a:lvl6pPr marL="22860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6pPr>
      <a:lvl7pPr marL="2743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7pPr>
      <a:lvl8pPr marL="3200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8pPr>
      <a:lvl9pPr marL="3657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C2F35F"/>
            </a:gs>
            <a:gs pos="62000">
              <a:srgbClr val="92BC40"/>
            </a:gs>
            <a:gs pos="100000">
              <a:srgbClr val="7FA23E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3" name="Group 1"/>
          <p:cNvGrpSpPr>
            <a:grpSpLocks/>
          </p:cNvGrpSpPr>
          <p:nvPr/>
        </p:nvGrpSpPr>
        <p:grpSpPr bwMode="auto">
          <a:xfrm>
            <a:off x="-644525" y="0"/>
            <a:ext cx="10456863" cy="7116763"/>
            <a:chOff x="0" y="0"/>
            <a:chExt cx="824" cy="561"/>
          </a:xfrm>
        </p:grpSpPr>
        <p:grpSp>
          <p:nvGrpSpPr>
            <p:cNvPr id="3074" name="Group 2"/>
            <p:cNvGrpSpPr>
              <a:grpSpLocks/>
            </p:cNvGrpSpPr>
            <p:nvPr/>
          </p:nvGrpSpPr>
          <p:grpSpPr bwMode="auto">
            <a:xfrm>
              <a:off x="50" y="0"/>
              <a:ext cx="721" cy="540"/>
              <a:chOff x="0" y="0"/>
              <a:chExt cx="720" cy="540"/>
            </a:xfrm>
          </p:grpSpPr>
          <p:grpSp>
            <p:nvGrpSpPr>
              <p:cNvPr id="3075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198" cy="540"/>
                <a:chOff x="0" y="0"/>
                <a:chExt cx="198" cy="540"/>
              </a:xfrm>
            </p:grpSpPr>
            <p:sp>
              <p:nvSpPr>
                <p:cNvPr id="3076" name="AutoShape 4"/>
                <p:cNvSpPr>
                  <a:spLocks/>
                </p:cNvSpPr>
                <p:nvPr/>
              </p:nvSpPr>
              <p:spPr bwMode="auto">
                <a:xfrm>
                  <a:off x="72" y="0"/>
                  <a:ext cx="12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077" name="AutoShape 5"/>
                <p:cNvSpPr>
                  <a:spLocks/>
                </p:cNvSpPr>
                <p:nvPr/>
              </p:nvSpPr>
              <p:spPr bwMode="auto">
                <a:xfrm>
                  <a:off x="0" y="0"/>
                  <a:ext cx="3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078" name="AutoShape 6"/>
                <p:cNvSpPr>
                  <a:spLocks/>
                </p:cNvSpPr>
                <p:nvPr/>
              </p:nvSpPr>
              <p:spPr bwMode="auto">
                <a:xfrm>
                  <a:off x="18" y="0"/>
                  <a:ext cx="60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3079" name="Group 7"/>
              <p:cNvGrpSpPr>
                <a:grpSpLocks/>
              </p:cNvGrpSpPr>
              <p:nvPr/>
            </p:nvGrpSpPr>
            <p:grpSpPr bwMode="auto">
              <a:xfrm>
                <a:off x="33" y="0"/>
                <a:ext cx="199" cy="540"/>
                <a:chOff x="0" y="0"/>
                <a:chExt cx="198" cy="540"/>
              </a:xfrm>
            </p:grpSpPr>
            <p:sp>
              <p:nvSpPr>
                <p:cNvPr id="3080" name="AutoShape 8"/>
                <p:cNvSpPr>
                  <a:spLocks/>
                </p:cNvSpPr>
                <p:nvPr/>
              </p:nvSpPr>
              <p:spPr bwMode="auto">
                <a:xfrm>
                  <a:off x="72" y="0"/>
                  <a:ext cx="12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081" name="AutoShape 9"/>
                <p:cNvSpPr>
                  <a:spLocks/>
                </p:cNvSpPr>
                <p:nvPr/>
              </p:nvSpPr>
              <p:spPr bwMode="auto">
                <a:xfrm>
                  <a:off x="0" y="0"/>
                  <a:ext cx="3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082" name="AutoShape 10"/>
                <p:cNvSpPr>
                  <a:spLocks/>
                </p:cNvSpPr>
                <p:nvPr/>
              </p:nvSpPr>
              <p:spPr bwMode="auto">
                <a:xfrm>
                  <a:off x="18" y="0"/>
                  <a:ext cx="60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3083" name="Group 11"/>
              <p:cNvGrpSpPr>
                <a:grpSpLocks/>
              </p:cNvGrpSpPr>
              <p:nvPr/>
            </p:nvGrpSpPr>
            <p:grpSpPr bwMode="auto">
              <a:xfrm>
                <a:off x="522" y="0"/>
                <a:ext cx="198" cy="540"/>
                <a:chOff x="0" y="0"/>
                <a:chExt cx="198" cy="540"/>
              </a:xfrm>
            </p:grpSpPr>
            <p:sp>
              <p:nvSpPr>
                <p:cNvPr id="3084" name="AutoShape 12"/>
                <p:cNvSpPr>
                  <a:spLocks/>
                </p:cNvSpPr>
                <p:nvPr/>
              </p:nvSpPr>
              <p:spPr bwMode="auto">
                <a:xfrm rot="10800000">
                  <a:off x="0" y="0"/>
                  <a:ext cx="12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085" name="AutoShape 13"/>
                <p:cNvSpPr>
                  <a:spLocks/>
                </p:cNvSpPr>
                <p:nvPr/>
              </p:nvSpPr>
              <p:spPr bwMode="auto">
                <a:xfrm rot="10800000">
                  <a:off x="162" y="0"/>
                  <a:ext cx="3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086" name="AutoShape 14"/>
                <p:cNvSpPr>
                  <a:spLocks/>
                </p:cNvSpPr>
                <p:nvPr/>
              </p:nvSpPr>
              <p:spPr bwMode="auto">
                <a:xfrm rot="10800000">
                  <a:off x="120" y="0"/>
                  <a:ext cx="60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087" name="AutoShape 15"/>
              <p:cNvSpPr>
                <a:spLocks/>
              </p:cNvSpPr>
              <p:nvPr/>
            </p:nvSpPr>
            <p:spPr bwMode="auto">
              <a:xfrm>
                <a:off x="300" y="0"/>
                <a:ext cx="222" cy="5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>
                  <a:alpha val="9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 defTabSz="914400"/>
                <a:endParaRPr lang="ru-RU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088" name="AutoShape 16"/>
              <p:cNvSpPr>
                <a:spLocks/>
              </p:cNvSpPr>
              <p:nvPr/>
            </p:nvSpPr>
            <p:spPr bwMode="auto">
              <a:xfrm>
                <a:off x="228" y="0"/>
                <a:ext cx="36" cy="5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>
                  <a:alpha val="9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 defTabSz="914400"/>
                <a:endParaRPr lang="ru-RU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089" name="AutoShape 17"/>
              <p:cNvSpPr>
                <a:spLocks/>
              </p:cNvSpPr>
              <p:nvPr/>
            </p:nvSpPr>
            <p:spPr bwMode="auto">
              <a:xfrm>
                <a:off x="246" y="0"/>
                <a:ext cx="60" cy="5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>
                  <a:alpha val="9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 defTabSz="914400"/>
                <a:endParaRPr lang="ru-RU" sz="18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090" name="AutoShape 18"/>
            <p:cNvSpPr>
              <a:spLocks/>
            </p:cNvSpPr>
            <p:nvPr/>
          </p:nvSpPr>
          <p:spPr bwMode="auto">
            <a:xfrm>
              <a:off x="49" y="396"/>
              <a:ext cx="721" cy="93"/>
            </a:xfrm>
            <a:custGeom>
              <a:avLst/>
              <a:gdLst>
                <a:gd name="T0" fmla="*/ 10800 w 21600"/>
                <a:gd name="T1" fmla="*/ 10715 h 21431"/>
                <a:gd name="T2" fmla="*/ 10800 w 21600"/>
                <a:gd name="T3" fmla="*/ 10715 h 21431"/>
                <a:gd name="T4" fmla="*/ 10800 w 21600"/>
                <a:gd name="T5" fmla="*/ 10715 h 21431"/>
                <a:gd name="T6" fmla="*/ 10800 w 21600"/>
                <a:gd name="T7" fmla="*/ 10715 h 2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431">
                  <a:moveTo>
                    <a:pt x="0" y="20509"/>
                  </a:moveTo>
                  <a:cubicBezTo>
                    <a:pt x="1166" y="21054"/>
                    <a:pt x="2332" y="21600"/>
                    <a:pt x="3955" y="21381"/>
                  </a:cubicBezTo>
                  <a:cubicBezTo>
                    <a:pt x="5577" y="21163"/>
                    <a:pt x="7569" y="20909"/>
                    <a:pt x="9734" y="19200"/>
                  </a:cubicBezTo>
                  <a:cubicBezTo>
                    <a:pt x="11898" y="17490"/>
                    <a:pt x="14965" y="14327"/>
                    <a:pt x="16943" y="11127"/>
                  </a:cubicBezTo>
                  <a:cubicBezTo>
                    <a:pt x="18921" y="7927"/>
                    <a:pt x="20945" y="2836"/>
                    <a:pt x="21600" y="0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3091" name="AutoShape 19"/>
            <p:cNvSpPr>
              <a:spLocks/>
            </p:cNvSpPr>
            <p:nvPr/>
          </p:nvSpPr>
          <p:spPr bwMode="auto">
            <a:xfrm>
              <a:off x="49" y="274"/>
              <a:ext cx="721" cy="70"/>
            </a:xfrm>
            <a:custGeom>
              <a:avLst/>
              <a:gdLst>
                <a:gd name="T0" fmla="*/ 10800 w 21600"/>
                <a:gd name="T1" fmla="+- 0 11034 468"/>
                <a:gd name="T2" fmla="*/ 11034 h 21132"/>
                <a:gd name="T3" fmla="*/ 10800 w 21600"/>
                <a:gd name="T4" fmla="+- 0 11034 468"/>
                <a:gd name="T5" fmla="*/ 11034 h 21132"/>
                <a:gd name="T6" fmla="*/ 10800 w 21600"/>
                <a:gd name="T7" fmla="+- 0 11034 468"/>
                <a:gd name="T8" fmla="*/ 11034 h 21132"/>
                <a:gd name="T9" fmla="*/ 10800 w 21600"/>
                <a:gd name="T10" fmla="+- 0 11034 468"/>
                <a:gd name="T11" fmla="*/ 11034 h 2113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132">
                  <a:moveTo>
                    <a:pt x="0" y="21132"/>
                  </a:moveTo>
                  <a:cubicBezTo>
                    <a:pt x="621" y="17747"/>
                    <a:pt x="1243" y="14363"/>
                    <a:pt x="2468" y="11051"/>
                  </a:cubicBezTo>
                  <a:cubicBezTo>
                    <a:pt x="3693" y="7740"/>
                    <a:pt x="5432" y="2891"/>
                    <a:pt x="7349" y="1259"/>
                  </a:cubicBezTo>
                  <a:cubicBezTo>
                    <a:pt x="9266" y="-372"/>
                    <a:pt x="11594" y="-468"/>
                    <a:pt x="13969" y="1259"/>
                  </a:cubicBezTo>
                  <a:cubicBezTo>
                    <a:pt x="16344" y="2987"/>
                    <a:pt x="20304" y="9900"/>
                    <a:pt x="21600" y="11628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3092" name="AutoShape 20"/>
            <p:cNvSpPr>
              <a:spLocks/>
            </p:cNvSpPr>
            <p:nvPr/>
          </p:nvSpPr>
          <p:spPr bwMode="auto">
            <a:xfrm>
              <a:off x="48" y="444"/>
              <a:ext cx="238" cy="9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932" y="8947"/>
                    <a:pt x="15865" y="17894"/>
                    <a:pt x="21600" y="21600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3093" name="AutoShape 21"/>
            <p:cNvSpPr>
              <a:spLocks/>
            </p:cNvSpPr>
            <p:nvPr/>
          </p:nvSpPr>
          <p:spPr bwMode="auto">
            <a:xfrm>
              <a:off x="49" y="416"/>
              <a:ext cx="721" cy="116"/>
            </a:xfrm>
            <a:custGeom>
              <a:avLst/>
              <a:gdLst>
                <a:gd name="T0" fmla="*/ 10800 w 21600"/>
                <a:gd name="T1" fmla="*/ 10719 h 21438"/>
                <a:gd name="T2" fmla="*/ 10800 w 21600"/>
                <a:gd name="T3" fmla="*/ 10719 h 21438"/>
                <a:gd name="T4" fmla="*/ 10800 w 21600"/>
                <a:gd name="T5" fmla="*/ 10719 h 21438"/>
                <a:gd name="T6" fmla="*/ 10800 w 21600"/>
                <a:gd name="T7" fmla="*/ 10719 h 21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438">
                  <a:moveTo>
                    <a:pt x="0" y="0"/>
                  </a:moveTo>
                  <a:cubicBezTo>
                    <a:pt x="675" y="1460"/>
                    <a:pt x="1351" y="2920"/>
                    <a:pt x="2608" y="5031"/>
                  </a:cubicBezTo>
                  <a:cubicBezTo>
                    <a:pt x="3866" y="7142"/>
                    <a:pt x="5745" y="10380"/>
                    <a:pt x="7545" y="12665"/>
                  </a:cubicBezTo>
                  <a:cubicBezTo>
                    <a:pt x="9345" y="14949"/>
                    <a:pt x="11622" y="17320"/>
                    <a:pt x="13408" y="18737"/>
                  </a:cubicBezTo>
                  <a:cubicBezTo>
                    <a:pt x="15194" y="20154"/>
                    <a:pt x="17121" y="20732"/>
                    <a:pt x="18261" y="21166"/>
                  </a:cubicBezTo>
                  <a:cubicBezTo>
                    <a:pt x="19402" y="21600"/>
                    <a:pt x="19697" y="21397"/>
                    <a:pt x="20253" y="21339"/>
                  </a:cubicBezTo>
                  <a:cubicBezTo>
                    <a:pt x="20809" y="21281"/>
                    <a:pt x="21204" y="21050"/>
                    <a:pt x="21600" y="20819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3094" name="AutoShape 22"/>
            <p:cNvSpPr>
              <a:spLocks/>
            </p:cNvSpPr>
            <p:nvPr/>
          </p:nvSpPr>
          <p:spPr bwMode="auto">
            <a:xfrm>
              <a:off x="219" y="404"/>
              <a:ext cx="550" cy="136"/>
            </a:xfrm>
            <a:custGeom>
              <a:avLst/>
              <a:gdLst>
                <a:gd name="T0" fmla="*/ 10800 w 21600"/>
                <a:gd name="T1" fmla="+- 0 10834 69"/>
                <a:gd name="T2" fmla="*/ 10834 h 21531"/>
                <a:gd name="T3" fmla="*/ 10800 w 21600"/>
                <a:gd name="T4" fmla="+- 0 10834 69"/>
                <a:gd name="T5" fmla="*/ 10834 h 21531"/>
                <a:gd name="T6" fmla="*/ 10800 w 21600"/>
                <a:gd name="T7" fmla="+- 0 10834 69"/>
                <a:gd name="T8" fmla="*/ 10834 h 21531"/>
                <a:gd name="T9" fmla="*/ 10800 w 21600"/>
                <a:gd name="T10" fmla="+- 0 10834 69"/>
                <a:gd name="T11" fmla="*/ 10834 h 21531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531">
                  <a:moveTo>
                    <a:pt x="0" y="21531"/>
                  </a:moveTo>
                  <a:cubicBezTo>
                    <a:pt x="502" y="19231"/>
                    <a:pt x="1004" y="16932"/>
                    <a:pt x="1689" y="14819"/>
                  </a:cubicBezTo>
                  <a:cubicBezTo>
                    <a:pt x="2375" y="12707"/>
                    <a:pt x="3324" y="10420"/>
                    <a:pt x="4114" y="8854"/>
                  </a:cubicBezTo>
                  <a:cubicBezTo>
                    <a:pt x="4904" y="7288"/>
                    <a:pt x="5387" y="6592"/>
                    <a:pt x="6428" y="5424"/>
                  </a:cubicBezTo>
                  <a:cubicBezTo>
                    <a:pt x="7469" y="4255"/>
                    <a:pt x="9367" y="2615"/>
                    <a:pt x="10359" y="1844"/>
                  </a:cubicBezTo>
                  <a:cubicBezTo>
                    <a:pt x="11351" y="1074"/>
                    <a:pt x="11504" y="1099"/>
                    <a:pt x="12379" y="800"/>
                  </a:cubicBezTo>
                  <a:cubicBezTo>
                    <a:pt x="13255" y="502"/>
                    <a:pt x="14638" y="179"/>
                    <a:pt x="15612" y="55"/>
                  </a:cubicBezTo>
                  <a:cubicBezTo>
                    <a:pt x="16585" y="-69"/>
                    <a:pt x="18220" y="55"/>
                    <a:pt x="18220" y="55"/>
                  </a:cubicBezTo>
                  <a:lnTo>
                    <a:pt x="20093" y="55"/>
                  </a:lnTo>
                  <a:cubicBezTo>
                    <a:pt x="20614" y="104"/>
                    <a:pt x="21091" y="278"/>
                    <a:pt x="21342" y="353"/>
                  </a:cubicBezTo>
                  <a:cubicBezTo>
                    <a:pt x="21593" y="428"/>
                    <a:pt x="21508" y="403"/>
                    <a:pt x="21600" y="502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3095" name="AutoShape 23"/>
            <p:cNvSpPr>
              <a:spLocks/>
            </p:cNvSpPr>
            <p:nvPr/>
          </p:nvSpPr>
          <p:spPr bwMode="auto">
            <a:xfrm rot="1799999">
              <a:off x="286" y="2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3096" name="AutoShape 24"/>
            <p:cNvSpPr>
              <a:spLocks/>
            </p:cNvSpPr>
            <p:nvPr/>
          </p:nvSpPr>
          <p:spPr bwMode="auto">
            <a:xfrm rot="1799999">
              <a:off x="343" y="324"/>
              <a:ext cx="127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3097" name="AutoShape 25"/>
            <p:cNvSpPr>
              <a:spLocks/>
            </p:cNvSpPr>
            <p:nvPr/>
          </p:nvSpPr>
          <p:spPr bwMode="auto">
            <a:xfrm rot="1799999">
              <a:off x="344" y="1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3098" name="AutoShape 26"/>
            <p:cNvSpPr>
              <a:spLocks/>
            </p:cNvSpPr>
            <p:nvPr/>
          </p:nvSpPr>
          <p:spPr bwMode="auto">
            <a:xfrm rot="1799999">
              <a:off x="285" y="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3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3099" name="AutoShape 27"/>
            <p:cNvSpPr>
              <a:spLocks/>
            </p:cNvSpPr>
            <p:nvPr/>
          </p:nvSpPr>
          <p:spPr bwMode="auto">
            <a:xfrm rot="1799999">
              <a:off x="402" y="423"/>
              <a:ext cx="127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00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3100" name="AutoShape 28"/>
            <p:cNvSpPr>
              <a:spLocks/>
            </p:cNvSpPr>
            <p:nvPr/>
          </p:nvSpPr>
          <p:spPr bwMode="auto">
            <a:xfrm rot="1800002">
              <a:off x="20" y="330"/>
              <a:ext cx="101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635"/>
                  </a:moveTo>
                  <a:lnTo>
                    <a:pt x="964" y="0"/>
                  </a:lnTo>
                  <a:lnTo>
                    <a:pt x="14815" y="0"/>
                  </a:lnTo>
                  <a:lnTo>
                    <a:pt x="21600" y="10800"/>
                  </a:lnTo>
                  <a:lnTo>
                    <a:pt x="14815" y="21600"/>
                  </a:lnTo>
                  <a:lnTo>
                    <a:pt x="12749" y="21594"/>
                  </a:lnTo>
                  <a:lnTo>
                    <a:pt x="0" y="1635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3101" name="AutoShape 29"/>
            <p:cNvSpPr>
              <a:spLocks/>
            </p:cNvSpPr>
            <p:nvPr/>
          </p:nvSpPr>
          <p:spPr bwMode="auto">
            <a:xfrm rot="1799999">
              <a:off x="52" y="4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3102" name="AutoShape 30"/>
            <p:cNvSpPr>
              <a:spLocks/>
            </p:cNvSpPr>
            <p:nvPr/>
          </p:nvSpPr>
          <p:spPr bwMode="auto">
            <a:xfrm rot="1799999">
              <a:off x="54" y="224"/>
              <a:ext cx="128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3103" name="AutoShape 31"/>
            <p:cNvSpPr>
              <a:spLocks/>
            </p:cNvSpPr>
            <p:nvPr/>
          </p:nvSpPr>
          <p:spPr bwMode="auto">
            <a:xfrm rot="1799999">
              <a:off x="111" y="324"/>
              <a:ext cx="128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3104" name="AutoShape 32"/>
            <p:cNvSpPr>
              <a:spLocks/>
            </p:cNvSpPr>
            <p:nvPr/>
          </p:nvSpPr>
          <p:spPr bwMode="auto">
            <a:xfrm rot="1799999">
              <a:off x="169" y="426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3105" name="AutoShape 33"/>
            <p:cNvSpPr>
              <a:spLocks/>
            </p:cNvSpPr>
            <p:nvPr/>
          </p:nvSpPr>
          <p:spPr bwMode="auto">
            <a:xfrm rot="1799999">
              <a:off x="171" y="2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3106" name="AutoShape 34"/>
            <p:cNvSpPr>
              <a:spLocks/>
            </p:cNvSpPr>
            <p:nvPr/>
          </p:nvSpPr>
          <p:spPr bwMode="auto">
            <a:xfrm rot="1799999">
              <a:off x="113" y="123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3107" name="AutoShape 35"/>
            <p:cNvSpPr>
              <a:spLocks/>
            </p:cNvSpPr>
            <p:nvPr/>
          </p:nvSpPr>
          <p:spPr bwMode="auto">
            <a:xfrm rot="1800002">
              <a:off x="586" y="326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3108" name="AutoShape 36"/>
            <p:cNvSpPr>
              <a:spLocks/>
            </p:cNvSpPr>
            <p:nvPr/>
          </p:nvSpPr>
          <p:spPr bwMode="auto">
            <a:xfrm rot="1800002">
              <a:off x="645" y="426"/>
              <a:ext cx="127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3109" name="AutoShape 37"/>
            <p:cNvSpPr>
              <a:spLocks/>
            </p:cNvSpPr>
            <p:nvPr/>
          </p:nvSpPr>
          <p:spPr bwMode="auto">
            <a:xfrm rot="1799999">
              <a:off x="645" y="225"/>
              <a:ext cx="127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3110" name="AutoShape 38"/>
            <p:cNvSpPr>
              <a:spLocks/>
            </p:cNvSpPr>
            <p:nvPr/>
          </p:nvSpPr>
          <p:spPr bwMode="auto">
            <a:xfrm rot="1799999">
              <a:off x="704" y="319"/>
              <a:ext cx="99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6883" y="0"/>
                  </a:lnTo>
                  <a:lnTo>
                    <a:pt x="8234" y="62"/>
                  </a:lnTo>
                  <a:lnTo>
                    <a:pt x="21600" y="20631"/>
                  </a:lnTo>
                  <a:lnTo>
                    <a:pt x="20935" y="21600"/>
                  </a:lnTo>
                  <a:lnTo>
                    <a:pt x="6883" y="21600"/>
                  </a:lnTo>
                  <a:lnTo>
                    <a:pt x="0" y="10800"/>
                  </a:lnTo>
                  <a:close/>
                </a:path>
              </a:pathLst>
            </a:custGeom>
            <a:solidFill>
              <a:srgbClr val="FFFFFF">
                <a:alpha val="3999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3111" name="AutoShape 39"/>
            <p:cNvSpPr>
              <a:spLocks/>
            </p:cNvSpPr>
            <p:nvPr/>
          </p:nvSpPr>
          <p:spPr bwMode="auto">
            <a:xfrm rot="1799999">
              <a:off x="704" y="119"/>
              <a:ext cx="99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4"/>
                  </a:moveTo>
                  <a:lnTo>
                    <a:pt x="6892" y="9"/>
                  </a:lnTo>
                  <a:lnTo>
                    <a:pt x="8383" y="0"/>
                  </a:lnTo>
                  <a:lnTo>
                    <a:pt x="21600" y="20590"/>
                  </a:lnTo>
                  <a:lnTo>
                    <a:pt x="20961" y="21600"/>
                  </a:lnTo>
                  <a:lnTo>
                    <a:pt x="6892" y="21600"/>
                  </a:lnTo>
                  <a:lnTo>
                    <a:pt x="0" y="10804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</p:grpSp>
      <p:sp>
        <p:nvSpPr>
          <p:cNvPr id="3112" name="AutoShape 40"/>
          <p:cNvSpPr>
            <a:spLocks/>
          </p:cNvSpPr>
          <p:nvPr/>
        </p:nvSpPr>
        <p:spPr bwMode="auto">
          <a:xfrm>
            <a:off x="4560888" y="-20638"/>
            <a:ext cx="3678237" cy="627062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5F5F5"/>
          </a:solidFill>
          <a:ln w="15875" cap="flat" cmpd="sng">
            <a:solidFill>
              <a:srgbClr val="74A51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400"/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3113" name="AutoShape 41"/>
          <p:cNvSpPr>
            <a:spLocks/>
          </p:cNvSpPr>
          <p:nvPr/>
        </p:nvSpPr>
        <p:spPr bwMode="auto">
          <a:xfrm>
            <a:off x="4648200" y="-20638"/>
            <a:ext cx="3505200" cy="23114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71685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400"/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3114" name="Rectangle 42"/>
          <p:cNvSpPr>
            <a:spLocks/>
          </p:cNvSpPr>
          <p:nvPr>
            <p:ph type="title"/>
          </p:nvPr>
        </p:nvSpPr>
        <p:spPr bwMode="auto">
          <a:xfrm>
            <a:off x="4732338" y="993775"/>
            <a:ext cx="3313112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>
                <a:sym typeface="Helvetica" charset="0"/>
              </a:rPr>
              <a:t>Click to edit Master title style</a:t>
            </a:r>
          </a:p>
        </p:txBody>
      </p:sp>
      <p:sp>
        <p:nvSpPr>
          <p:cNvPr id="3115" name="Rectangle 43"/>
          <p:cNvSpPr>
            <a:spLocks/>
          </p:cNvSpPr>
          <p:nvPr>
            <p:ph type="body" idx="1"/>
          </p:nvPr>
        </p:nvSpPr>
        <p:spPr bwMode="auto">
          <a:xfrm>
            <a:off x="4732338" y="4419600"/>
            <a:ext cx="3309937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ru-RU" smtClean="0">
                <a:sym typeface="Helvetica" charset="0"/>
              </a:rPr>
              <a:t>Second level</a:t>
            </a:r>
          </a:p>
          <a:p>
            <a:pPr lvl="2"/>
            <a:r>
              <a:rPr lang="ru-RU" smtClean="0">
                <a:sym typeface="Helvetica" charset="0"/>
              </a:rPr>
              <a:t>Third level</a:t>
            </a:r>
          </a:p>
          <a:p>
            <a:pPr lvl="3"/>
            <a:r>
              <a:rPr lang="ru-RU" smtClean="0">
                <a:sym typeface="Helvetica" charset="0"/>
              </a:rPr>
              <a:t>Fourth level</a:t>
            </a:r>
          </a:p>
          <a:p>
            <a:pPr lvl="4"/>
            <a:r>
              <a:rPr lang="ru-RU" smtClean="0">
                <a:sym typeface="Helvetica" charset="0"/>
              </a:rPr>
              <a:t>Fifth level</a:t>
            </a:r>
          </a:p>
        </p:txBody>
      </p:sp>
      <p:sp>
        <p:nvSpPr>
          <p:cNvPr id="3116" name="AutoShape 44"/>
          <p:cNvSpPr>
            <a:spLocks/>
          </p:cNvSpPr>
          <p:nvPr/>
        </p:nvSpPr>
        <p:spPr bwMode="auto">
          <a:xfrm>
            <a:off x="4649788" y="6088063"/>
            <a:ext cx="3505200" cy="809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94C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400"/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3117" name="AutoShape 45"/>
          <p:cNvSpPr>
            <a:spLocks/>
          </p:cNvSpPr>
          <p:nvPr/>
        </p:nvSpPr>
        <p:spPr bwMode="auto">
          <a:xfrm>
            <a:off x="4649788" y="6088063"/>
            <a:ext cx="3505200" cy="809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94C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400"/>
            <a:endParaRPr lang="ru-RU" sz="180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1pPr>
      <a:lvl2pPr marL="457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2pPr>
      <a:lvl3pPr marL="914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3pPr>
      <a:lvl4pPr marL="1371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4pPr>
      <a:lvl5pPr marL="18288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5pPr>
      <a:lvl6pPr marL="22860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6pPr>
      <a:lvl7pPr marL="2743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7pPr>
      <a:lvl8pPr marL="3200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8pPr>
      <a:lvl9pPr marL="3657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C2F35F"/>
            </a:gs>
            <a:gs pos="62000">
              <a:srgbClr val="92BC40"/>
            </a:gs>
            <a:gs pos="100000">
              <a:srgbClr val="7FA23E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7" name="Group 1"/>
          <p:cNvGrpSpPr>
            <a:grpSpLocks/>
          </p:cNvGrpSpPr>
          <p:nvPr/>
        </p:nvGrpSpPr>
        <p:grpSpPr bwMode="auto">
          <a:xfrm>
            <a:off x="-566738" y="0"/>
            <a:ext cx="10456863" cy="7116763"/>
            <a:chOff x="0" y="0"/>
            <a:chExt cx="824" cy="561"/>
          </a:xfrm>
        </p:grpSpPr>
        <p:grpSp>
          <p:nvGrpSpPr>
            <p:cNvPr id="4098" name="Group 2"/>
            <p:cNvGrpSpPr>
              <a:grpSpLocks/>
            </p:cNvGrpSpPr>
            <p:nvPr/>
          </p:nvGrpSpPr>
          <p:grpSpPr bwMode="auto">
            <a:xfrm>
              <a:off x="50" y="0"/>
              <a:ext cx="721" cy="540"/>
              <a:chOff x="0" y="0"/>
              <a:chExt cx="720" cy="540"/>
            </a:xfrm>
          </p:grpSpPr>
          <p:grpSp>
            <p:nvGrpSpPr>
              <p:cNvPr id="4099" name="Group 3"/>
              <p:cNvGrpSpPr>
                <a:grpSpLocks/>
              </p:cNvGrpSpPr>
              <p:nvPr/>
            </p:nvGrpSpPr>
            <p:grpSpPr bwMode="auto">
              <a:xfrm>
                <a:off x="0" y="0"/>
                <a:ext cx="198" cy="540"/>
                <a:chOff x="0" y="0"/>
                <a:chExt cx="198" cy="540"/>
              </a:xfrm>
            </p:grpSpPr>
            <p:sp>
              <p:nvSpPr>
                <p:cNvPr id="4100" name="AutoShape 4"/>
                <p:cNvSpPr>
                  <a:spLocks/>
                </p:cNvSpPr>
                <p:nvPr/>
              </p:nvSpPr>
              <p:spPr bwMode="auto">
                <a:xfrm>
                  <a:off x="72" y="0"/>
                  <a:ext cx="12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01" name="AutoShape 5"/>
                <p:cNvSpPr>
                  <a:spLocks/>
                </p:cNvSpPr>
                <p:nvPr/>
              </p:nvSpPr>
              <p:spPr bwMode="auto">
                <a:xfrm>
                  <a:off x="0" y="0"/>
                  <a:ext cx="3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02" name="AutoShape 6"/>
                <p:cNvSpPr>
                  <a:spLocks/>
                </p:cNvSpPr>
                <p:nvPr/>
              </p:nvSpPr>
              <p:spPr bwMode="auto">
                <a:xfrm>
                  <a:off x="18" y="0"/>
                  <a:ext cx="60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03" name="Group 7"/>
              <p:cNvGrpSpPr>
                <a:grpSpLocks/>
              </p:cNvGrpSpPr>
              <p:nvPr/>
            </p:nvGrpSpPr>
            <p:grpSpPr bwMode="auto">
              <a:xfrm>
                <a:off x="33" y="0"/>
                <a:ext cx="199" cy="540"/>
                <a:chOff x="0" y="0"/>
                <a:chExt cx="198" cy="540"/>
              </a:xfrm>
            </p:grpSpPr>
            <p:sp>
              <p:nvSpPr>
                <p:cNvPr id="4104" name="AutoShape 8"/>
                <p:cNvSpPr>
                  <a:spLocks/>
                </p:cNvSpPr>
                <p:nvPr/>
              </p:nvSpPr>
              <p:spPr bwMode="auto">
                <a:xfrm>
                  <a:off x="72" y="0"/>
                  <a:ext cx="12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05" name="AutoShape 9"/>
                <p:cNvSpPr>
                  <a:spLocks/>
                </p:cNvSpPr>
                <p:nvPr/>
              </p:nvSpPr>
              <p:spPr bwMode="auto">
                <a:xfrm>
                  <a:off x="0" y="0"/>
                  <a:ext cx="3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06" name="AutoShape 10"/>
                <p:cNvSpPr>
                  <a:spLocks/>
                </p:cNvSpPr>
                <p:nvPr/>
              </p:nvSpPr>
              <p:spPr bwMode="auto">
                <a:xfrm>
                  <a:off x="18" y="0"/>
                  <a:ext cx="60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07" name="Group 11"/>
              <p:cNvGrpSpPr>
                <a:grpSpLocks/>
              </p:cNvGrpSpPr>
              <p:nvPr/>
            </p:nvGrpSpPr>
            <p:grpSpPr bwMode="auto">
              <a:xfrm>
                <a:off x="522" y="0"/>
                <a:ext cx="198" cy="540"/>
                <a:chOff x="0" y="0"/>
                <a:chExt cx="198" cy="540"/>
              </a:xfrm>
            </p:grpSpPr>
            <p:sp>
              <p:nvSpPr>
                <p:cNvPr id="4108" name="AutoShape 12"/>
                <p:cNvSpPr>
                  <a:spLocks/>
                </p:cNvSpPr>
                <p:nvPr/>
              </p:nvSpPr>
              <p:spPr bwMode="auto">
                <a:xfrm rot="10800000">
                  <a:off x="0" y="0"/>
                  <a:ext cx="12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09" name="AutoShape 13"/>
                <p:cNvSpPr>
                  <a:spLocks/>
                </p:cNvSpPr>
                <p:nvPr/>
              </p:nvSpPr>
              <p:spPr bwMode="auto">
                <a:xfrm rot="10800000">
                  <a:off x="162" y="0"/>
                  <a:ext cx="36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10" name="AutoShape 14"/>
                <p:cNvSpPr>
                  <a:spLocks/>
                </p:cNvSpPr>
                <p:nvPr/>
              </p:nvSpPr>
              <p:spPr bwMode="auto">
                <a:xfrm rot="10800000">
                  <a:off x="120" y="0"/>
                  <a:ext cx="60" cy="54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FF">
                    <a:alpha val="9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 algn="ctr" defTabSz="914400"/>
                  <a:endParaRPr lang="ru-RU" sz="18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111" name="AutoShape 15"/>
              <p:cNvSpPr>
                <a:spLocks/>
              </p:cNvSpPr>
              <p:nvPr/>
            </p:nvSpPr>
            <p:spPr bwMode="auto">
              <a:xfrm>
                <a:off x="300" y="0"/>
                <a:ext cx="222" cy="5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>
                  <a:alpha val="9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 defTabSz="914400"/>
                <a:endParaRPr lang="ru-RU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112" name="AutoShape 16"/>
              <p:cNvSpPr>
                <a:spLocks/>
              </p:cNvSpPr>
              <p:nvPr/>
            </p:nvSpPr>
            <p:spPr bwMode="auto">
              <a:xfrm>
                <a:off x="228" y="0"/>
                <a:ext cx="36" cy="5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>
                  <a:alpha val="9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 defTabSz="914400"/>
                <a:endParaRPr lang="ru-RU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113" name="AutoShape 17"/>
              <p:cNvSpPr>
                <a:spLocks/>
              </p:cNvSpPr>
              <p:nvPr/>
            </p:nvSpPr>
            <p:spPr bwMode="auto">
              <a:xfrm>
                <a:off x="246" y="0"/>
                <a:ext cx="60" cy="5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>
                  <a:alpha val="9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/>
              <a:p>
                <a:pPr algn="ctr" defTabSz="914400"/>
                <a:endParaRPr lang="ru-RU" sz="18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114" name="AutoShape 18"/>
            <p:cNvSpPr>
              <a:spLocks/>
            </p:cNvSpPr>
            <p:nvPr/>
          </p:nvSpPr>
          <p:spPr bwMode="auto">
            <a:xfrm>
              <a:off x="49" y="396"/>
              <a:ext cx="721" cy="93"/>
            </a:xfrm>
            <a:custGeom>
              <a:avLst/>
              <a:gdLst>
                <a:gd name="T0" fmla="*/ 10800 w 21600"/>
                <a:gd name="T1" fmla="*/ 10715 h 21431"/>
                <a:gd name="T2" fmla="*/ 10800 w 21600"/>
                <a:gd name="T3" fmla="*/ 10715 h 21431"/>
                <a:gd name="T4" fmla="*/ 10800 w 21600"/>
                <a:gd name="T5" fmla="*/ 10715 h 21431"/>
                <a:gd name="T6" fmla="*/ 10800 w 21600"/>
                <a:gd name="T7" fmla="*/ 10715 h 2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431">
                  <a:moveTo>
                    <a:pt x="0" y="20509"/>
                  </a:moveTo>
                  <a:cubicBezTo>
                    <a:pt x="1166" y="21054"/>
                    <a:pt x="2332" y="21600"/>
                    <a:pt x="3955" y="21381"/>
                  </a:cubicBezTo>
                  <a:cubicBezTo>
                    <a:pt x="5577" y="21163"/>
                    <a:pt x="7569" y="20909"/>
                    <a:pt x="9734" y="19200"/>
                  </a:cubicBezTo>
                  <a:cubicBezTo>
                    <a:pt x="11898" y="17490"/>
                    <a:pt x="14965" y="14327"/>
                    <a:pt x="16943" y="11127"/>
                  </a:cubicBezTo>
                  <a:cubicBezTo>
                    <a:pt x="18921" y="7927"/>
                    <a:pt x="20945" y="2836"/>
                    <a:pt x="21600" y="0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4115" name="AutoShape 19"/>
            <p:cNvSpPr>
              <a:spLocks/>
            </p:cNvSpPr>
            <p:nvPr/>
          </p:nvSpPr>
          <p:spPr bwMode="auto">
            <a:xfrm>
              <a:off x="49" y="274"/>
              <a:ext cx="721" cy="70"/>
            </a:xfrm>
            <a:custGeom>
              <a:avLst/>
              <a:gdLst>
                <a:gd name="T0" fmla="*/ 10800 w 21600"/>
                <a:gd name="T1" fmla="+- 0 11034 468"/>
                <a:gd name="T2" fmla="*/ 11034 h 21132"/>
                <a:gd name="T3" fmla="*/ 10800 w 21600"/>
                <a:gd name="T4" fmla="+- 0 11034 468"/>
                <a:gd name="T5" fmla="*/ 11034 h 21132"/>
                <a:gd name="T6" fmla="*/ 10800 w 21600"/>
                <a:gd name="T7" fmla="+- 0 11034 468"/>
                <a:gd name="T8" fmla="*/ 11034 h 21132"/>
                <a:gd name="T9" fmla="*/ 10800 w 21600"/>
                <a:gd name="T10" fmla="+- 0 11034 468"/>
                <a:gd name="T11" fmla="*/ 11034 h 2113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132">
                  <a:moveTo>
                    <a:pt x="0" y="21132"/>
                  </a:moveTo>
                  <a:cubicBezTo>
                    <a:pt x="621" y="17747"/>
                    <a:pt x="1243" y="14363"/>
                    <a:pt x="2468" y="11051"/>
                  </a:cubicBezTo>
                  <a:cubicBezTo>
                    <a:pt x="3693" y="7740"/>
                    <a:pt x="5432" y="2891"/>
                    <a:pt x="7349" y="1259"/>
                  </a:cubicBezTo>
                  <a:cubicBezTo>
                    <a:pt x="9266" y="-372"/>
                    <a:pt x="11594" y="-468"/>
                    <a:pt x="13969" y="1259"/>
                  </a:cubicBezTo>
                  <a:cubicBezTo>
                    <a:pt x="16344" y="2987"/>
                    <a:pt x="20304" y="9900"/>
                    <a:pt x="21600" y="11628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4116" name="AutoShape 20"/>
            <p:cNvSpPr>
              <a:spLocks/>
            </p:cNvSpPr>
            <p:nvPr/>
          </p:nvSpPr>
          <p:spPr bwMode="auto">
            <a:xfrm>
              <a:off x="48" y="444"/>
              <a:ext cx="238" cy="9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932" y="8947"/>
                    <a:pt x="15865" y="17894"/>
                    <a:pt x="21600" y="21600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4117" name="AutoShape 21"/>
            <p:cNvSpPr>
              <a:spLocks/>
            </p:cNvSpPr>
            <p:nvPr/>
          </p:nvSpPr>
          <p:spPr bwMode="auto">
            <a:xfrm>
              <a:off x="49" y="416"/>
              <a:ext cx="721" cy="116"/>
            </a:xfrm>
            <a:custGeom>
              <a:avLst/>
              <a:gdLst>
                <a:gd name="T0" fmla="*/ 10800 w 21600"/>
                <a:gd name="T1" fmla="*/ 10719 h 21438"/>
                <a:gd name="T2" fmla="*/ 10800 w 21600"/>
                <a:gd name="T3" fmla="*/ 10719 h 21438"/>
                <a:gd name="T4" fmla="*/ 10800 w 21600"/>
                <a:gd name="T5" fmla="*/ 10719 h 21438"/>
                <a:gd name="T6" fmla="*/ 10800 w 21600"/>
                <a:gd name="T7" fmla="*/ 10719 h 21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438">
                  <a:moveTo>
                    <a:pt x="0" y="0"/>
                  </a:moveTo>
                  <a:cubicBezTo>
                    <a:pt x="675" y="1460"/>
                    <a:pt x="1351" y="2920"/>
                    <a:pt x="2608" y="5031"/>
                  </a:cubicBezTo>
                  <a:cubicBezTo>
                    <a:pt x="3866" y="7142"/>
                    <a:pt x="5745" y="10380"/>
                    <a:pt x="7545" y="12665"/>
                  </a:cubicBezTo>
                  <a:cubicBezTo>
                    <a:pt x="9345" y="14949"/>
                    <a:pt x="11622" y="17320"/>
                    <a:pt x="13408" y="18737"/>
                  </a:cubicBezTo>
                  <a:cubicBezTo>
                    <a:pt x="15194" y="20154"/>
                    <a:pt x="17121" y="20732"/>
                    <a:pt x="18261" y="21166"/>
                  </a:cubicBezTo>
                  <a:cubicBezTo>
                    <a:pt x="19402" y="21600"/>
                    <a:pt x="19697" y="21397"/>
                    <a:pt x="20253" y="21339"/>
                  </a:cubicBezTo>
                  <a:cubicBezTo>
                    <a:pt x="20809" y="21281"/>
                    <a:pt x="21204" y="21050"/>
                    <a:pt x="21600" y="20819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4118" name="AutoShape 22"/>
            <p:cNvSpPr>
              <a:spLocks/>
            </p:cNvSpPr>
            <p:nvPr/>
          </p:nvSpPr>
          <p:spPr bwMode="auto">
            <a:xfrm>
              <a:off x="219" y="404"/>
              <a:ext cx="550" cy="136"/>
            </a:xfrm>
            <a:custGeom>
              <a:avLst/>
              <a:gdLst>
                <a:gd name="T0" fmla="*/ 10800 w 21600"/>
                <a:gd name="T1" fmla="+- 0 10834 69"/>
                <a:gd name="T2" fmla="*/ 10834 h 21531"/>
                <a:gd name="T3" fmla="*/ 10800 w 21600"/>
                <a:gd name="T4" fmla="+- 0 10834 69"/>
                <a:gd name="T5" fmla="*/ 10834 h 21531"/>
                <a:gd name="T6" fmla="*/ 10800 w 21600"/>
                <a:gd name="T7" fmla="+- 0 10834 69"/>
                <a:gd name="T8" fmla="*/ 10834 h 21531"/>
                <a:gd name="T9" fmla="*/ 10800 w 21600"/>
                <a:gd name="T10" fmla="+- 0 10834 69"/>
                <a:gd name="T11" fmla="*/ 10834 h 21531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1531">
                  <a:moveTo>
                    <a:pt x="0" y="21531"/>
                  </a:moveTo>
                  <a:cubicBezTo>
                    <a:pt x="502" y="19231"/>
                    <a:pt x="1004" y="16932"/>
                    <a:pt x="1689" y="14819"/>
                  </a:cubicBezTo>
                  <a:cubicBezTo>
                    <a:pt x="2375" y="12707"/>
                    <a:pt x="3324" y="10420"/>
                    <a:pt x="4114" y="8854"/>
                  </a:cubicBezTo>
                  <a:cubicBezTo>
                    <a:pt x="4904" y="7288"/>
                    <a:pt x="5387" y="6592"/>
                    <a:pt x="6428" y="5424"/>
                  </a:cubicBezTo>
                  <a:cubicBezTo>
                    <a:pt x="7469" y="4255"/>
                    <a:pt x="9367" y="2615"/>
                    <a:pt x="10359" y="1844"/>
                  </a:cubicBezTo>
                  <a:cubicBezTo>
                    <a:pt x="11351" y="1074"/>
                    <a:pt x="11504" y="1099"/>
                    <a:pt x="12379" y="800"/>
                  </a:cubicBezTo>
                  <a:cubicBezTo>
                    <a:pt x="13255" y="502"/>
                    <a:pt x="14638" y="179"/>
                    <a:pt x="15612" y="55"/>
                  </a:cubicBezTo>
                  <a:cubicBezTo>
                    <a:pt x="16585" y="-69"/>
                    <a:pt x="18220" y="55"/>
                    <a:pt x="18220" y="55"/>
                  </a:cubicBezTo>
                  <a:lnTo>
                    <a:pt x="20093" y="55"/>
                  </a:lnTo>
                  <a:cubicBezTo>
                    <a:pt x="20614" y="104"/>
                    <a:pt x="21091" y="278"/>
                    <a:pt x="21342" y="353"/>
                  </a:cubicBezTo>
                  <a:cubicBezTo>
                    <a:pt x="21593" y="428"/>
                    <a:pt x="21508" y="403"/>
                    <a:pt x="21600" y="502"/>
                  </a:cubicBezTo>
                </a:path>
              </a:pathLst>
            </a:custGeom>
            <a:noFill/>
            <a:ln w="6350" cap="flat" cmpd="sng">
              <a:solidFill>
                <a:srgbClr val="FFFFFF">
                  <a:alpha val="20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/>
            </a:p>
          </p:txBody>
        </p:sp>
        <p:sp>
          <p:nvSpPr>
            <p:cNvPr id="4119" name="AutoShape 23"/>
            <p:cNvSpPr>
              <a:spLocks/>
            </p:cNvSpPr>
            <p:nvPr/>
          </p:nvSpPr>
          <p:spPr bwMode="auto">
            <a:xfrm rot="1799999">
              <a:off x="286" y="2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4120" name="AutoShape 24"/>
            <p:cNvSpPr>
              <a:spLocks/>
            </p:cNvSpPr>
            <p:nvPr/>
          </p:nvSpPr>
          <p:spPr bwMode="auto">
            <a:xfrm rot="1799999">
              <a:off x="343" y="324"/>
              <a:ext cx="127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4121" name="AutoShape 25"/>
            <p:cNvSpPr>
              <a:spLocks/>
            </p:cNvSpPr>
            <p:nvPr/>
          </p:nvSpPr>
          <p:spPr bwMode="auto">
            <a:xfrm rot="1799999">
              <a:off x="344" y="1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4122" name="AutoShape 26"/>
            <p:cNvSpPr>
              <a:spLocks/>
            </p:cNvSpPr>
            <p:nvPr/>
          </p:nvSpPr>
          <p:spPr bwMode="auto">
            <a:xfrm rot="1799999">
              <a:off x="285" y="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3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4123" name="AutoShape 27"/>
            <p:cNvSpPr>
              <a:spLocks/>
            </p:cNvSpPr>
            <p:nvPr/>
          </p:nvSpPr>
          <p:spPr bwMode="auto">
            <a:xfrm rot="1799999">
              <a:off x="402" y="423"/>
              <a:ext cx="127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00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4124" name="AutoShape 28"/>
            <p:cNvSpPr>
              <a:spLocks/>
            </p:cNvSpPr>
            <p:nvPr/>
          </p:nvSpPr>
          <p:spPr bwMode="auto">
            <a:xfrm rot="1800002">
              <a:off x="20" y="330"/>
              <a:ext cx="101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635"/>
                  </a:moveTo>
                  <a:lnTo>
                    <a:pt x="964" y="0"/>
                  </a:lnTo>
                  <a:lnTo>
                    <a:pt x="14815" y="0"/>
                  </a:lnTo>
                  <a:lnTo>
                    <a:pt x="21600" y="10800"/>
                  </a:lnTo>
                  <a:lnTo>
                    <a:pt x="14815" y="21600"/>
                  </a:lnTo>
                  <a:lnTo>
                    <a:pt x="12749" y="21594"/>
                  </a:lnTo>
                  <a:lnTo>
                    <a:pt x="0" y="1635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4125" name="AutoShape 29"/>
            <p:cNvSpPr>
              <a:spLocks/>
            </p:cNvSpPr>
            <p:nvPr/>
          </p:nvSpPr>
          <p:spPr bwMode="auto">
            <a:xfrm rot="1799999">
              <a:off x="52" y="4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4126" name="AutoShape 30"/>
            <p:cNvSpPr>
              <a:spLocks/>
            </p:cNvSpPr>
            <p:nvPr/>
          </p:nvSpPr>
          <p:spPr bwMode="auto">
            <a:xfrm rot="1799999">
              <a:off x="54" y="224"/>
              <a:ext cx="128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4127" name="AutoShape 31"/>
            <p:cNvSpPr>
              <a:spLocks/>
            </p:cNvSpPr>
            <p:nvPr/>
          </p:nvSpPr>
          <p:spPr bwMode="auto">
            <a:xfrm rot="1799999">
              <a:off x="111" y="324"/>
              <a:ext cx="128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4128" name="AutoShape 32"/>
            <p:cNvSpPr>
              <a:spLocks/>
            </p:cNvSpPr>
            <p:nvPr/>
          </p:nvSpPr>
          <p:spPr bwMode="auto">
            <a:xfrm rot="1799999">
              <a:off x="169" y="426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4129" name="AutoShape 33"/>
            <p:cNvSpPr>
              <a:spLocks/>
            </p:cNvSpPr>
            <p:nvPr/>
          </p:nvSpPr>
          <p:spPr bwMode="auto">
            <a:xfrm rot="1799999">
              <a:off x="171" y="225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4130" name="AutoShape 34"/>
            <p:cNvSpPr>
              <a:spLocks/>
            </p:cNvSpPr>
            <p:nvPr/>
          </p:nvSpPr>
          <p:spPr bwMode="auto">
            <a:xfrm rot="1799999">
              <a:off x="113" y="123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4131" name="AutoShape 35"/>
            <p:cNvSpPr>
              <a:spLocks/>
            </p:cNvSpPr>
            <p:nvPr/>
          </p:nvSpPr>
          <p:spPr bwMode="auto">
            <a:xfrm rot="1799999">
              <a:off x="586" y="326"/>
              <a:ext cx="127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9999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4132" name="AutoShape 36"/>
            <p:cNvSpPr>
              <a:spLocks/>
            </p:cNvSpPr>
            <p:nvPr/>
          </p:nvSpPr>
          <p:spPr bwMode="auto">
            <a:xfrm rot="1799999">
              <a:off x="645" y="426"/>
              <a:ext cx="127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4133" name="AutoShape 37"/>
            <p:cNvSpPr>
              <a:spLocks/>
            </p:cNvSpPr>
            <p:nvPr/>
          </p:nvSpPr>
          <p:spPr bwMode="auto">
            <a:xfrm rot="1799999">
              <a:off x="645" y="225"/>
              <a:ext cx="127" cy="1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344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4" y="21600"/>
                  </a:lnTo>
                  <a:close/>
                </a:path>
              </a:pathLst>
            </a:custGeom>
            <a:solidFill>
              <a:srgbClr val="FFFFFF">
                <a:alpha val="6999"/>
              </a:srgbClr>
            </a:solidFill>
            <a:ln w="12700" cap="flat" cmpd="sng">
              <a:solidFill>
                <a:srgbClr val="FFFFFF">
                  <a:alpha val="7999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4134" name="AutoShape 38"/>
            <p:cNvSpPr>
              <a:spLocks/>
            </p:cNvSpPr>
            <p:nvPr/>
          </p:nvSpPr>
          <p:spPr bwMode="auto">
            <a:xfrm rot="1799999">
              <a:off x="704" y="319"/>
              <a:ext cx="99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6883" y="0"/>
                  </a:lnTo>
                  <a:lnTo>
                    <a:pt x="8234" y="62"/>
                  </a:lnTo>
                  <a:lnTo>
                    <a:pt x="21600" y="20631"/>
                  </a:lnTo>
                  <a:lnTo>
                    <a:pt x="20935" y="21600"/>
                  </a:lnTo>
                  <a:lnTo>
                    <a:pt x="6883" y="21600"/>
                  </a:lnTo>
                  <a:lnTo>
                    <a:pt x="0" y="10800"/>
                  </a:lnTo>
                  <a:close/>
                </a:path>
              </a:pathLst>
            </a:custGeom>
            <a:solidFill>
              <a:srgbClr val="FFFFFF">
                <a:alpha val="3999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4135" name="AutoShape 39"/>
            <p:cNvSpPr>
              <a:spLocks/>
            </p:cNvSpPr>
            <p:nvPr/>
          </p:nvSpPr>
          <p:spPr bwMode="auto">
            <a:xfrm rot="1799999">
              <a:off x="704" y="119"/>
              <a:ext cx="99" cy="11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4"/>
                  </a:moveTo>
                  <a:lnTo>
                    <a:pt x="6892" y="9"/>
                  </a:lnTo>
                  <a:lnTo>
                    <a:pt x="8383" y="0"/>
                  </a:lnTo>
                  <a:lnTo>
                    <a:pt x="21600" y="20590"/>
                  </a:lnTo>
                  <a:lnTo>
                    <a:pt x="20961" y="21600"/>
                  </a:lnTo>
                  <a:lnTo>
                    <a:pt x="6892" y="21600"/>
                  </a:lnTo>
                  <a:lnTo>
                    <a:pt x="0" y="10804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 cmpd="sng">
              <a:solidFill>
                <a:srgbClr val="FFFFFF">
                  <a:alpha val="12000"/>
                </a:srgb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</p:grpSp>
      <p:sp>
        <p:nvSpPr>
          <p:cNvPr id="4136" name="AutoShape 40"/>
          <p:cNvSpPr>
            <a:spLocks/>
          </p:cNvSpPr>
          <p:nvPr/>
        </p:nvSpPr>
        <p:spPr bwMode="auto">
          <a:xfrm>
            <a:off x="457200" y="333375"/>
            <a:ext cx="8229600" cy="61849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63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400"/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4137" name="AutoShape 41"/>
          <p:cNvSpPr>
            <a:spLocks/>
          </p:cNvSpPr>
          <p:nvPr/>
        </p:nvSpPr>
        <p:spPr bwMode="auto">
          <a:xfrm>
            <a:off x="4560888" y="-20638"/>
            <a:ext cx="3678237" cy="6969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5F5F5"/>
          </a:solidFill>
          <a:ln w="15875" cap="flat" cmpd="sng">
            <a:solidFill>
              <a:srgbClr val="74A51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400"/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4138" name="AutoShape 42"/>
          <p:cNvSpPr>
            <a:spLocks/>
          </p:cNvSpPr>
          <p:nvPr/>
        </p:nvSpPr>
        <p:spPr bwMode="auto">
          <a:xfrm>
            <a:off x="4648200" y="-20638"/>
            <a:ext cx="3505200" cy="6223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71685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914400"/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4139" name="Rectangle 43"/>
          <p:cNvSpPr>
            <a:spLocks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>
                <a:sym typeface="Helvetica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1pPr>
      <a:lvl2pPr marL="457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2pPr>
      <a:lvl3pPr marL="914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3pPr>
      <a:lvl4pPr marL="1371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4pPr>
      <a:lvl5pPr marL="18288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5pPr>
      <a:lvl6pPr marL="22860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6pPr>
      <a:lvl7pPr marL="2743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7pPr>
      <a:lvl8pPr marL="3200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8pPr>
      <a:lvl9pPr marL="3657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 descr="im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225"/>
            <a:ext cx="9144000" cy="690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>
            <p:ph type="title"/>
          </p:nvPr>
        </p:nvSpPr>
        <p:spPr>
          <a:effectLst>
            <a:outerShdw blurRad="50800" dist="38100" dir="2700000" algn="ctr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defTabSz="914400"/>
            <a:r>
              <a:rPr lang="ru-RU" sz="3200" b="1">
                <a:solidFill>
                  <a:srgbClr val="94C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ЭТАПЫ РАЗВИТИЯ ОТНОШЕНИЙ В МАЛОЙ ГРУППЕ</a:t>
            </a:r>
            <a:endParaRPr lang="ru-RU"/>
          </a:p>
        </p:txBody>
      </p:sp>
      <p:sp>
        <p:nvSpPr>
          <p:cNvPr id="15362" name="Rectangle 2"/>
          <p:cNvSpPr>
            <a:spLocks/>
          </p:cNvSpPr>
          <p:nvPr>
            <p:ph type="body" idx="1"/>
          </p:nvPr>
        </p:nvSpPr>
        <p:spPr bwMode="auto">
          <a:xfrm>
            <a:off x="992188" y="2271713"/>
            <a:ext cx="6777037" cy="3509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SzPct val="76000"/>
              <a:buFont typeface="Wingdings 2" pitchFamily="18" charset="2"/>
              <a:buAutoNum type="arabicParenR" startAt="4"/>
            </a:pPr>
            <a:r>
              <a:rPr lang="ru-RU" sz="2400" b="1">
                <a:solidFill>
                  <a:srgbClr val="3E3D2D"/>
                </a:solidFill>
              </a:rPr>
              <a:t>ЭТАП: СЛУЖЕНИЕ</a:t>
            </a:r>
          </a:p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Font typeface="Wingdings 2" pitchFamily="18" charset="2"/>
              <a:buNone/>
            </a:pPr>
            <a:r>
              <a:rPr lang="ru-RU" sz="2400">
                <a:solidFill>
                  <a:srgbClr val="3E3D2D"/>
                </a:solidFill>
              </a:rPr>
              <a:t>Служение в малой группе будет делиться на два направления: А) поддержка верующих в духовном росте; Б) привлечение в малую группу и общину новых людей (благовестие неверующим). </a:t>
            </a:r>
            <a:r>
              <a:rPr lang="ru-RU" sz="2400" b="1" i="1">
                <a:solidFill>
                  <a:srgbClr val="3E3D2D"/>
                </a:solidFill>
              </a:rPr>
              <a:t>Основное назначение малой группы - проповедь Евангелия миру!</a:t>
            </a:r>
            <a:r>
              <a:rPr lang="ru-RU" sz="2400">
                <a:solidFill>
                  <a:srgbClr val="3E3D2D"/>
                </a:solidFill>
              </a:rPr>
              <a:t> Поэтому крайне важно не забывать об этом.</a:t>
            </a:r>
            <a:endParaRPr lang="ru-RU"/>
          </a:p>
        </p:txBody>
      </p:sp>
      <p:pic>
        <p:nvPicPr>
          <p:cNvPr id="15363" name="Picture 3" descr="imag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-20638"/>
            <a:ext cx="3527425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>
            <p:ph type="title"/>
          </p:nvPr>
        </p:nvSpPr>
        <p:spPr>
          <a:effectLst>
            <a:outerShdw blurRad="50800" dist="38100" dir="2700000" algn="ctr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defTabSz="914400"/>
            <a:r>
              <a:rPr lang="ru-RU" sz="3200" b="1">
                <a:solidFill>
                  <a:srgbClr val="94C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МИССИОНЕРСКОЕ НАПРАВЛЕНИЕ МАЛОЙ ГРУППЫ</a:t>
            </a:r>
            <a:endParaRPr lang="ru-RU"/>
          </a:p>
        </p:txBody>
      </p:sp>
      <p:sp>
        <p:nvSpPr>
          <p:cNvPr id="16386" name="Rectangle 2"/>
          <p:cNvSpPr>
            <a:spLocks/>
          </p:cNvSpPr>
          <p:nvPr>
            <p:ph type="body" idx="1"/>
          </p:nvPr>
        </p:nvSpPr>
        <p:spPr bwMode="auto">
          <a:xfrm>
            <a:off x="1042988" y="2322513"/>
            <a:ext cx="6777037" cy="3509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SzPct val="76000"/>
              <a:buFont typeface="Wingdings 2" pitchFamily="18" charset="2"/>
              <a:buAutoNum type="arabicParenR"/>
            </a:pPr>
            <a:r>
              <a:rPr lang="ru-RU" sz="2400" b="1">
                <a:solidFill>
                  <a:srgbClr val="3E3D2D"/>
                </a:solidFill>
              </a:rPr>
              <a:t>БЛАГОВЕСТИЕ ЧЕРЕЗ ОТНОШЕНИЯ</a:t>
            </a:r>
          </a:p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Font typeface="Wingdings 2" pitchFamily="18" charset="2"/>
              <a:buNone/>
            </a:pPr>
            <a:r>
              <a:rPr lang="ru-RU" sz="2400">
                <a:solidFill>
                  <a:srgbClr val="3E3D2D"/>
                </a:solidFill>
              </a:rPr>
              <a:t>Еще одно название этому направлению благовествования - благовестие через ойкос (</a:t>
            </a:r>
            <a:r>
              <a:rPr lang="ru-RU" sz="2400" i="1">
                <a:solidFill>
                  <a:srgbClr val="3E3D2D"/>
                </a:solidFill>
              </a:rPr>
              <a:t>греч.«ойкос» - дом, семья</a:t>
            </a:r>
            <a:r>
              <a:rPr lang="ru-RU" sz="2400">
                <a:solidFill>
                  <a:srgbClr val="3E3D2D"/>
                </a:solidFill>
              </a:rPr>
              <a:t>). Благовестие через «ойкос» подразумевает проповедь Евангелия через родственные, дружественные отношения. </a:t>
            </a:r>
            <a:endParaRPr lang="ru-RU"/>
          </a:p>
        </p:txBody>
      </p:sp>
      <p:pic>
        <p:nvPicPr>
          <p:cNvPr id="16387" name="Picture 3" descr="imag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-20638"/>
            <a:ext cx="3527425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-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 autoUpdateAnimBg="0"/>
      <p:bldP spid="1638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>
            <p:ph type="title"/>
          </p:nvPr>
        </p:nvSpPr>
        <p:spPr>
          <a:xfrm>
            <a:off x="1042988" y="742950"/>
            <a:ext cx="7024687" cy="1427163"/>
          </a:xfrm>
        </p:spPr>
        <p:txBody>
          <a:bodyPr/>
          <a:lstStyle/>
          <a:p>
            <a:pPr defTabSz="914400"/>
            <a:r>
              <a:rPr lang="ru-RU" sz="3200" b="1">
                <a:solidFill>
                  <a:srgbClr val="94C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МИССИОНЕРСКОЕ НАПРАВЛЕНИЕ МАЛОЙ ГРУППЫ</a:t>
            </a:r>
            <a:endParaRPr lang="ru-RU"/>
          </a:p>
        </p:txBody>
      </p:sp>
      <p:sp>
        <p:nvSpPr>
          <p:cNvPr id="17410" name="Rectangle 2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pPr marL="171450" indent="-138113" algn="just">
              <a:spcBef>
                <a:spcPts val="500"/>
              </a:spcBef>
              <a:buClr>
                <a:srgbClr val="94C600"/>
              </a:buClr>
              <a:buSzPct val="76000"/>
              <a:buFont typeface="Wingdings 2" pitchFamily="18" charset="2"/>
              <a:buChar char="•"/>
            </a:pPr>
            <a:r>
              <a:rPr lang="ru-RU" sz="2400" i="1">
                <a:solidFill>
                  <a:srgbClr val="3E3D2D"/>
                </a:solidFill>
              </a:rPr>
              <a:t>«Один из двух, слышавших от Иоанна [об Иисусе] и последовавших за Ним, был Андрей, брат Симона Петра. Он первый находит брата своего Симона и говорит ему: мы нашли Мессию, что значит: Христос; и привел его к Иисусу...»</a:t>
            </a:r>
          </a:p>
          <a:p>
            <a:pPr marL="171450" indent="-138113" algn="r">
              <a:spcBef>
                <a:spcPts val="500"/>
              </a:spcBef>
            </a:pPr>
            <a:r>
              <a:rPr lang="ru-RU" sz="2400" b="1">
                <a:solidFill>
                  <a:srgbClr val="3E3D2D"/>
                </a:solidFill>
              </a:rPr>
              <a:t>(Иоанна 1:40-42)</a:t>
            </a:r>
            <a:endParaRPr lang="ru-RU"/>
          </a:p>
        </p:txBody>
      </p:sp>
      <p:pic>
        <p:nvPicPr>
          <p:cNvPr id="17411" name="Picture 3" descr="imag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-20638"/>
            <a:ext cx="3527425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>
            <p:ph type="title"/>
          </p:nvPr>
        </p:nvSpPr>
        <p:spPr>
          <a:effectLst>
            <a:outerShdw blurRad="50800" dist="38100" dir="2700000" algn="ctr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defTabSz="914400"/>
            <a:r>
              <a:rPr lang="ru-RU" sz="3200" b="1">
                <a:solidFill>
                  <a:srgbClr val="94C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МИССИОНЕРСКОЕ НАПРАВЛЕНИЕ МАЛОЙ ГРУППЫ</a:t>
            </a:r>
            <a:endParaRPr lang="ru-RU"/>
          </a:p>
        </p:txBody>
      </p:sp>
      <p:sp>
        <p:nvSpPr>
          <p:cNvPr id="18434" name="Rectangle 2"/>
          <p:cNvSpPr>
            <a:spLocks/>
          </p:cNvSpPr>
          <p:nvPr>
            <p:ph type="body" idx="1"/>
          </p:nvPr>
        </p:nvSpPr>
        <p:spPr bwMode="auto">
          <a:xfrm>
            <a:off x="1042988" y="2322513"/>
            <a:ext cx="6777037" cy="3509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SzPct val="76000"/>
              <a:buFont typeface="Wingdings 2" pitchFamily="18" charset="2"/>
              <a:buAutoNum type="arabicParenR" startAt="2"/>
            </a:pPr>
            <a:r>
              <a:rPr lang="ru-RU" sz="2400" b="1">
                <a:solidFill>
                  <a:srgbClr val="3E3D2D"/>
                </a:solidFill>
              </a:rPr>
              <a:t>БЛАГОВЕСТИЕ ЧЕРЕЗ ДОБРЫЕ ДЕЛА</a:t>
            </a:r>
          </a:p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Font typeface="Wingdings 2" pitchFamily="18" charset="2"/>
              <a:buNone/>
            </a:pPr>
            <a:r>
              <a:rPr lang="ru-RU" sz="2400">
                <a:solidFill>
                  <a:srgbClr val="3E3D2D"/>
                </a:solidFill>
              </a:rPr>
              <a:t>Это направление подразумевает, что верующие совершают различные добрые дела, но не для того, чтобы обратить человека, а для того, чтобы восполнить нужды людей. Посредством добрых дел верующих раскрывается сущность Бога – Его милосердие и любовь!</a:t>
            </a:r>
            <a:endParaRPr lang="ru-RU"/>
          </a:p>
        </p:txBody>
      </p:sp>
      <p:pic>
        <p:nvPicPr>
          <p:cNvPr id="18435" name="Picture 3" descr="imag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-20638"/>
            <a:ext cx="3527425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>
            <p:ph type="title"/>
          </p:nvPr>
        </p:nvSpPr>
        <p:spPr>
          <a:xfrm>
            <a:off x="1009650" y="754063"/>
            <a:ext cx="7089775" cy="1416050"/>
          </a:xfrm>
        </p:spPr>
        <p:txBody>
          <a:bodyPr/>
          <a:lstStyle/>
          <a:p>
            <a:pPr defTabSz="914400"/>
            <a:r>
              <a:rPr lang="ru-RU" sz="3200" b="1">
                <a:solidFill>
                  <a:srgbClr val="94C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МИССИОНЕРСКОЕ НАПРАВЛЕНИЕ МАЛОЙ ГРУППЫ</a:t>
            </a:r>
            <a:endParaRPr lang="ru-RU"/>
          </a:p>
        </p:txBody>
      </p:sp>
      <p:sp>
        <p:nvSpPr>
          <p:cNvPr id="19458" name="Rectangle 2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pPr marL="171450" indent="-138113" algn="just">
              <a:spcBef>
                <a:spcPts val="500"/>
              </a:spcBef>
              <a:buClr>
                <a:srgbClr val="94C600"/>
              </a:buClr>
              <a:buSzPct val="76000"/>
              <a:buFont typeface="Wingdings 2" pitchFamily="18" charset="2"/>
              <a:buChar char="•"/>
            </a:pPr>
            <a:r>
              <a:rPr lang="ru-RU" sz="2400" i="1">
                <a:solidFill>
                  <a:srgbClr val="3E3D2D"/>
                </a:solidFill>
              </a:rPr>
              <a:t>«Так да светит свет ваш пред людьми, чтобы они видели ваши добрые дела и прославляли Отца вашего Небесного»</a:t>
            </a:r>
          </a:p>
          <a:p>
            <a:pPr marL="171450" indent="-138113" algn="r">
              <a:spcBef>
                <a:spcPts val="500"/>
              </a:spcBef>
            </a:pPr>
            <a:r>
              <a:rPr lang="ru-RU" sz="2400" b="1">
                <a:solidFill>
                  <a:srgbClr val="3E3D2D"/>
                </a:solidFill>
              </a:rPr>
              <a:t>(Матфея 5:16)</a:t>
            </a:r>
            <a:endParaRPr lang="ru-RU"/>
          </a:p>
        </p:txBody>
      </p:sp>
      <p:pic>
        <p:nvPicPr>
          <p:cNvPr id="19459" name="Picture 3" descr="imag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-20638"/>
            <a:ext cx="3527425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>
            <p:ph type="title"/>
          </p:nvPr>
        </p:nvSpPr>
        <p:spPr>
          <a:effectLst>
            <a:outerShdw blurRad="50800" dist="38100" dir="2700000" algn="ctr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defTabSz="914400"/>
            <a:r>
              <a:rPr lang="ru-RU" sz="3200" b="1">
                <a:solidFill>
                  <a:srgbClr val="94C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МИССИОНЕРСКОЕ НАПРАВЛЕНИЕ МАЛОЙ ГРУППЫ</a:t>
            </a:r>
            <a:endParaRPr lang="ru-RU"/>
          </a:p>
        </p:txBody>
      </p:sp>
      <p:sp>
        <p:nvSpPr>
          <p:cNvPr id="20482" name="Rectangle 2"/>
          <p:cNvSpPr>
            <a:spLocks/>
          </p:cNvSpPr>
          <p:nvPr>
            <p:ph type="body" idx="1"/>
          </p:nvPr>
        </p:nvSpPr>
        <p:spPr bwMode="auto">
          <a:xfrm>
            <a:off x="1042988" y="2322513"/>
            <a:ext cx="6777037" cy="3509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SzPct val="76000"/>
              <a:buFont typeface="Wingdings 2" pitchFamily="18" charset="2"/>
              <a:buAutoNum type="arabicParenR" startAt="3"/>
            </a:pPr>
            <a:r>
              <a:rPr lang="ru-RU" sz="2400" b="1">
                <a:solidFill>
                  <a:srgbClr val="3E3D2D"/>
                </a:solidFill>
              </a:rPr>
              <a:t>РАСПРОСТРАНЕНИЕ ЛИТЕРАТУРЫ</a:t>
            </a:r>
          </a:p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Font typeface="Wingdings 2" pitchFamily="18" charset="2"/>
              <a:buNone/>
            </a:pPr>
            <a:r>
              <a:rPr lang="ru-RU" sz="2400">
                <a:solidFill>
                  <a:srgbClr val="3E3D2D"/>
                </a:solidFill>
              </a:rPr>
              <a:t>Сегодня существует много различных ресурсов для распространения вести (</a:t>
            </a:r>
            <a:r>
              <a:rPr lang="ru-RU" sz="2400" i="1">
                <a:solidFill>
                  <a:srgbClr val="3E3D2D"/>
                </a:solidFill>
              </a:rPr>
              <a:t>газеты, журналы, буклеты, брошюры, книги, открытки и календари</a:t>
            </a:r>
            <a:r>
              <a:rPr lang="ru-RU" sz="2400">
                <a:solidFill>
                  <a:srgbClr val="3E3D2D"/>
                </a:solidFill>
              </a:rPr>
              <a:t>), которые можно использовать малой группе в миссионерской работе.</a:t>
            </a:r>
            <a:endParaRPr lang="ru-RU"/>
          </a:p>
        </p:txBody>
      </p:sp>
      <p:pic>
        <p:nvPicPr>
          <p:cNvPr id="20483" name="Picture 3" descr="imag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-20638"/>
            <a:ext cx="3527425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>
            <p:ph type="title"/>
          </p:nvPr>
        </p:nvSpPr>
        <p:spPr>
          <a:xfrm>
            <a:off x="1042988" y="774700"/>
            <a:ext cx="7024687" cy="1395413"/>
          </a:xfrm>
        </p:spPr>
        <p:txBody>
          <a:bodyPr/>
          <a:lstStyle/>
          <a:p>
            <a:pPr defTabSz="914400"/>
            <a:r>
              <a:rPr lang="ru-RU" sz="3200" b="1">
                <a:solidFill>
                  <a:srgbClr val="94C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МИССИОНЕРСКОЕ НАПРАВЛЕНИЕ МАЛОЙ ГРУППЫ</a:t>
            </a:r>
            <a:endParaRPr lang="ru-RU"/>
          </a:p>
        </p:txBody>
      </p:sp>
      <p:sp>
        <p:nvSpPr>
          <p:cNvPr id="21506" name="Rectangle 2"/>
          <p:cNvSpPr>
            <a:spLocks noChangeArrowheads="1"/>
          </p:cNvSpPr>
          <p:nvPr>
            <p:ph type="body" idx="1"/>
          </p:nvPr>
        </p:nvSpPr>
        <p:spPr>
          <a:xfrm>
            <a:off x="1058863" y="2344738"/>
            <a:ext cx="6777037" cy="4535487"/>
          </a:xfrm>
        </p:spPr>
        <p:txBody>
          <a:bodyPr/>
          <a:lstStyle/>
          <a:p>
            <a:pPr marL="85725" indent="-69850" algn="just">
              <a:spcBef>
                <a:spcPts val="500"/>
              </a:spcBef>
              <a:buClr>
                <a:srgbClr val="94C600"/>
              </a:buClr>
              <a:buSzPct val="76000"/>
              <a:buFont typeface="Wingdings 2" pitchFamily="18" charset="2"/>
              <a:buChar char="•"/>
            </a:pPr>
            <a:r>
              <a:rPr lang="ru-RU" sz="2400" i="1">
                <a:solidFill>
                  <a:srgbClr val="3E3D2D"/>
                </a:solidFill>
              </a:rPr>
              <a:t>«И слово Божие росло, и число учеников весьма умножалось в...»</a:t>
            </a:r>
          </a:p>
          <a:p>
            <a:pPr marL="85725" indent="-69850" algn="r">
              <a:spcBef>
                <a:spcPts val="500"/>
              </a:spcBef>
            </a:pPr>
            <a:r>
              <a:rPr lang="ru-RU" sz="2400" i="1">
                <a:solidFill>
                  <a:srgbClr val="3E3D2D"/>
                </a:solidFill>
              </a:rPr>
              <a:t>(Деяния 6:7)</a:t>
            </a:r>
          </a:p>
          <a:p>
            <a:pPr marL="85725" indent="-69850" algn="just">
              <a:spcBef>
                <a:spcPts val="500"/>
              </a:spcBef>
            </a:pPr>
            <a:endParaRPr lang="ru-RU" sz="2400">
              <a:solidFill>
                <a:srgbClr val="3E3D2D"/>
              </a:solidFill>
            </a:endParaRPr>
          </a:p>
          <a:p>
            <a:pPr marL="85725" indent="-69850" algn="just">
              <a:spcBef>
                <a:spcPts val="500"/>
              </a:spcBef>
            </a:pPr>
            <a:r>
              <a:rPr lang="ru-RU" sz="2400" b="1" i="1">
                <a:solidFill>
                  <a:srgbClr val="3E3D2D"/>
                </a:solidFill>
              </a:rPr>
              <a:t>Чтобы эти слова были применимы и к нашей общине без благодати и силы Божьей нам не обойтись!</a:t>
            </a:r>
            <a:endParaRPr lang="ru-RU"/>
          </a:p>
        </p:txBody>
      </p:sp>
      <p:pic>
        <p:nvPicPr>
          <p:cNvPr id="21507" name="Picture 3" descr="imag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-20638"/>
            <a:ext cx="3527425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 descr="im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225"/>
            <a:ext cx="9144000" cy="690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>
            <p:ph type="title"/>
          </p:nvPr>
        </p:nvSpPr>
        <p:spPr>
          <a:xfrm>
            <a:off x="4732338" y="2708275"/>
            <a:ext cx="3313112" cy="1701800"/>
          </a:xfrm>
          <a:effectLst>
            <a:outerShdw blurRad="50800" dist="38100" dir="2700000" algn="ctr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defTabSz="914400"/>
            <a:r>
              <a:rPr lang="ru-RU" sz="3200" b="1">
                <a:solidFill>
                  <a:srgbClr val="94C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МАЛЫЕ ГРУППЫ И БЛАГОВЕСТИЕ</a:t>
            </a:r>
            <a:endParaRPr lang="ru-RU"/>
          </a:p>
        </p:txBody>
      </p:sp>
      <p:sp>
        <p:nvSpPr>
          <p:cNvPr id="7170" name="Rectangle 2"/>
          <p:cNvSpPr>
            <a:spLocks noChangeArrowheads="1"/>
          </p:cNvSpPr>
          <p:nvPr>
            <p:ph type="body" idx="1"/>
          </p:nvPr>
        </p:nvSpPr>
        <p:spPr>
          <a:xfrm>
            <a:off x="4732338" y="4419600"/>
            <a:ext cx="3309937" cy="1262063"/>
          </a:xfrm>
        </p:spPr>
        <p:txBody>
          <a:bodyPr/>
          <a:lstStyle/>
          <a:p>
            <a:pPr algn="l">
              <a:spcBef>
                <a:spcPts val="400"/>
              </a:spcBef>
            </a:pPr>
            <a:r>
              <a:rPr lang="ru-RU" b="1" i="1">
                <a:solidFill>
                  <a:srgbClr val="424242"/>
                </a:solidFill>
              </a:rPr>
              <a:t>Какое место в малых группах отводится благовествованию?</a:t>
            </a:r>
            <a:endParaRPr lang="ru-RU"/>
          </a:p>
        </p:txBody>
      </p:sp>
      <p:pic>
        <p:nvPicPr>
          <p:cNvPr id="7171" name="Picture 3" descr="image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0"/>
            <a:ext cx="3527425" cy="230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-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autoUpdateAnimBg="0"/>
      <p:bldP spid="717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>
            <p:ph type="title"/>
          </p:nvPr>
        </p:nvSpPr>
        <p:spPr>
          <a:effectLst>
            <a:outerShdw blurRad="50800" dist="38100" dir="2700000" algn="ctr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defTabSz="914400"/>
            <a:r>
              <a:rPr lang="ru-RU" sz="3000" b="1">
                <a:solidFill>
                  <a:srgbClr val="94C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НЕОБХОДИМЫЕ СОСТАВЛЯЮЩИЕ СОБРАНИЯ МАЛОЙ ГРУППЫ</a:t>
            </a:r>
            <a:endParaRPr lang="ru-RU"/>
          </a:p>
        </p:txBody>
      </p:sp>
      <p:sp>
        <p:nvSpPr>
          <p:cNvPr id="8194" name="Rectangle 2"/>
          <p:cNvSpPr>
            <a:spLocks/>
          </p:cNvSpPr>
          <p:nvPr>
            <p:ph type="body" idx="1"/>
          </p:nvPr>
        </p:nvSpPr>
        <p:spPr bwMode="auto">
          <a:xfrm>
            <a:off x="1042988" y="2322513"/>
            <a:ext cx="6777037" cy="3509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SzPct val="76000"/>
              <a:buFont typeface="Wingdings 2" pitchFamily="18" charset="2"/>
              <a:buAutoNum type="arabicParenR"/>
            </a:pPr>
            <a:r>
              <a:rPr lang="ru-RU" sz="2400" b="1">
                <a:solidFill>
                  <a:srgbClr val="3E3D2D"/>
                </a:solidFill>
              </a:rPr>
              <a:t>ЛОМКА ЛЬДА</a:t>
            </a:r>
          </a:p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Font typeface="Wingdings 2" pitchFamily="18" charset="2"/>
              <a:buNone/>
            </a:pPr>
            <a:r>
              <a:rPr lang="ru-RU" sz="2400">
                <a:solidFill>
                  <a:srgbClr val="3E3D2D"/>
                </a:solidFill>
              </a:rPr>
              <a:t>Время, которое обычно отводится в начале собрания малой группы для знакомства и общения. С помощью простых вопросов (ваш любимый цвет? где вы родились? ваше хобби? и т.д.) люди знакомятся друг с другом или непринужденно общаются. </a:t>
            </a:r>
            <a:r>
              <a:rPr lang="ru-RU" sz="2400" i="1">
                <a:solidFill>
                  <a:srgbClr val="3E3D2D"/>
                </a:solidFill>
              </a:rPr>
              <a:t>Время: 10-15 минут.</a:t>
            </a:r>
            <a:endParaRPr lang="ru-RU"/>
          </a:p>
        </p:txBody>
      </p:sp>
      <p:pic>
        <p:nvPicPr>
          <p:cNvPr id="8195" name="Picture 3" descr="imag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-20638"/>
            <a:ext cx="3527425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-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" grpId="0" autoUpdateAnimBg="0"/>
      <p:bldP spid="819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>
            <p:ph type="title"/>
          </p:nvPr>
        </p:nvSpPr>
        <p:spPr>
          <a:effectLst>
            <a:outerShdw blurRad="50800" dist="38100" dir="2700000" algn="ctr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defTabSz="914400"/>
            <a:r>
              <a:rPr lang="ru-RU" sz="3000" b="1">
                <a:solidFill>
                  <a:srgbClr val="94C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НЕОБХОДИМЫЕ СОСТАВЛЯЮЩИЕ СОБРАНИЯ МАЛОЙ ГРУППЫ</a:t>
            </a:r>
            <a:endParaRPr lang="ru-RU"/>
          </a:p>
        </p:txBody>
      </p:sp>
      <p:sp>
        <p:nvSpPr>
          <p:cNvPr id="9218" name="Rectangle 2"/>
          <p:cNvSpPr>
            <a:spLocks/>
          </p:cNvSpPr>
          <p:nvPr>
            <p:ph type="body" idx="1"/>
          </p:nvPr>
        </p:nvSpPr>
        <p:spPr bwMode="auto">
          <a:xfrm>
            <a:off x="1042988" y="2322513"/>
            <a:ext cx="6777037" cy="3509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SzPct val="76000"/>
              <a:buFont typeface="Wingdings 2" pitchFamily="18" charset="2"/>
              <a:buAutoNum type="arabicParenR" startAt="2"/>
            </a:pPr>
            <a:r>
              <a:rPr lang="ru-RU" sz="2400" b="1">
                <a:solidFill>
                  <a:srgbClr val="3E3D2D"/>
                </a:solidFill>
              </a:rPr>
              <a:t>МОЛИТВА</a:t>
            </a:r>
          </a:p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Font typeface="Wingdings 2" pitchFamily="18" charset="2"/>
              <a:buNone/>
            </a:pPr>
            <a:r>
              <a:rPr lang="ru-RU" sz="2400">
                <a:solidFill>
                  <a:srgbClr val="3E3D2D"/>
                </a:solidFill>
              </a:rPr>
              <a:t>После общения можно обсудить наболевшие проблемы и помолиться друг за друга, или поклонятся Богу в пении и молитве. </a:t>
            </a:r>
            <a:r>
              <a:rPr lang="ru-RU" sz="2400" i="1">
                <a:solidFill>
                  <a:srgbClr val="3E3D2D"/>
                </a:solidFill>
              </a:rPr>
              <a:t>Время: 10-15 минут.</a:t>
            </a:r>
            <a:endParaRPr lang="ru-RU"/>
          </a:p>
        </p:txBody>
      </p:sp>
      <p:pic>
        <p:nvPicPr>
          <p:cNvPr id="9219" name="Picture 3" descr="imag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-20638"/>
            <a:ext cx="3527425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>
            <p:ph type="title"/>
          </p:nvPr>
        </p:nvSpPr>
        <p:spPr>
          <a:effectLst>
            <a:outerShdw blurRad="50800" dist="38100" dir="2700000" algn="ctr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defTabSz="914400"/>
            <a:r>
              <a:rPr lang="ru-RU" sz="3000" b="1">
                <a:solidFill>
                  <a:srgbClr val="94C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НЕОБХОДИМЫЕ СОСТАВЛЯЮЩИЕ СОБРАНИЯ МАЛОЙ ГРУППЫ</a:t>
            </a:r>
            <a:endParaRPr lang="ru-RU"/>
          </a:p>
        </p:txBody>
      </p:sp>
      <p:sp>
        <p:nvSpPr>
          <p:cNvPr id="10242" name="Rectangle 2"/>
          <p:cNvSpPr>
            <a:spLocks/>
          </p:cNvSpPr>
          <p:nvPr>
            <p:ph type="body" idx="1"/>
          </p:nvPr>
        </p:nvSpPr>
        <p:spPr bwMode="auto">
          <a:xfrm>
            <a:off x="1042988" y="2322513"/>
            <a:ext cx="6777037" cy="3509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SzPct val="76000"/>
              <a:buFont typeface="Wingdings 2" pitchFamily="18" charset="2"/>
              <a:buAutoNum type="arabicParenR" startAt="3"/>
            </a:pPr>
            <a:r>
              <a:rPr lang="ru-RU" sz="2400" b="1">
                <a:solidFill>
                  <a:srgbClr val="3E3D2D"/>
                </a:solidFill>
              </a:rPr>
              <a:t>ИЗУЧЕНИЕ ПИСАНИЯ</a:t>
            </a:r>
          </a:p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Font typeface="Wingdings 2" pitchFamily="18" charset="2"/>
              <a:buNone/>
            </a:pPr>
            <a:r>
              <a:rPr lang="ru-RU" sz="2400">
                <a:solidFill>
                  <a:srgbClr val="3E3D2D"/>
                </a:solidFill>
              </a:rPr>
              <a:t>Теперь настало время для изучения Священного Писания в малой группе.  Акцент в изучении Библии делается на практической стороне. Желательно рассматривать такие темы, которые бы отвечали на нужды верующих и неверующих. </a:t>
            </a:r>
            <a:r>
              <a:rPr lang="ru-RU" sz="2400" i="1">
                <a:solidFill>
                  <a:srgbClr val="3E3D2D"/>
                </a:solidFill>
              </a:rPr>
              <a:t>Время: 30 минут.</a:t>
            </a:r>
            <a:endParaRPr lang="ru-RU"/>
          </a:p>
        </p:txBody>
      </p:sp>
      <p:pic>
        <p:nvPicPr>
          <p:cNvPr id="10243" name="Picture 3" descr="imag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-20638"/>
            <a:ext cx="3527425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>
            <p:ph type="title"/>
          </p:nvPr>
        </p:nvSpPr>
        <p:spPr>
          <a:effectLst>
            <a:outerShdw blurRad="50800" dist="38100" dir="2700000" algn="ctr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defTabSz="914400"/>
            <a:r>
              <a:rPr lang="ru-RU" sz="3000" b="1">
                <a:solidFill>
                  <a:srgbClr val="94C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НЕОБХОДИМЫЕ СОСТАВЛЯЮЩИЕ СОБРАНИЯ МАЛОЙ ГРУППЫ</a:t>
            </a:r>
            <a:endParaRPr lang="ru-RU"/>
          </a:p>
        </p:txBody>
      </p:sp>
      <p:sp>
        <p:nvSpPr>
          <p:cNvPr id="11266" name="Rectangle 2"/>
          <p:cNvSpPr>
            <a:spLocks/>
          </p:cNvSpPr>
          <p:nvPr>
            <p:ph type="body" idx="1"/>
          </p:nvPr>
        </p:nvSpPr>
        <p:spPr bwMode="auto">
          <a:xfrm>
            <a:off x="992188" y="2271713"/>
            <a:ext cx="6777037" cy="3509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SzPct val="76000"/>
              <a:buFont typeface="Wingdings 2" pitchFamily="18" charset="2"/>
              <a:buAutoNum type="arabicParenR" startAt="4"/>
            </a:pPr>
            <a:r>
              <a:rPr lang="ru-RU" sz="2400" b="1">
                <a:solidFill>
                  <a:srgbClr val="3E3D2D"/>
                </a:solidFill>
              </a:rPr>
              <a:t>ПРАКТИКА</a:t>
            </a:r>
          </a:p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Font typeface="Wingdings 2" pitchFamily="18" charset="2"/>
              <a:buNone/>
            </a:pPr>
            <a:r>
              <a:rPr lang="ru-RU" sz="2400">
                <a:solidFill>
                  <a:srgbClr val="3E3D2D"/>
                </a:solidFill>
              </a:rPr>
              <a:t>В заключении собрания, после изучения Писания, обсуждаются какие-то миссионерские проекты, акции доброты, поручения в евангельской работе и другие организационные моменты малой группы. </a:t>
            </a:r>
            <a:r>
              <a:rPr lang="ru-RU" sz="2400" i="1">
                <a:solidFill>
                  <a:srgbClr val="3E3D2D"/>
                </a:solidFill>
              </a:rPr>
              <a:t>Время: 20 минут.</a:t>
            </a:r>
            <a:endParaRPr lang="ru-RU"/>
          </a:p>
        </p:txBody>
      </p:sp>
      <p:pic>
        <p:nvPicPr>
          <p:cNvPr id="11267" name="Picture 3" descr="imag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-20638"/>
            <a:ext cx="3527425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>
            <p:ph type="title"/>
          </p:nvPr>
        </p:nvSpPr>
        <p:spPr>
          <a:effectLst>
            <a:outerShdw blurRad="50800" dist="38100" dir="2700000" algn="ctr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defTabSz="914400"/>
            <a:r>
              <a:rPr lang="ru-RU" sz="3200" b="1">
                <a:solidFill>
                  <a:srgbClr val="94C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ЭТАПЫ РАЗВИТИЯ ОТНОШЕНИЙ В МАЛОЙ ГРУППЕ</a:t>
            </a:r>
            <a:endParaRPr lang="ru-RU"/>
          </a:p>
        </p:txBody>
      </p:sp>
      <p:sp>
        <p:nvSpPr>
          <p:cNvPr id="12290" name="Rectangle 2"/>
          <p:cNvSpPr>
            <a:spLocks/>
          </p:cNvSpPr>
          <p:nvPr>
            <p:ph type="body" idx="1"/>
          </p:nvPr>
        </p:nvSpPr>
        <p:spPr bwMode="auto">
          <a:xfrm>
            <a:off x="1042988" y="2322513"/>
            <a:ext cx="6777037" cy="3509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SzPct val="76000"/>
              <a:buFont typeface="Wingdings 2" pitchFamily="18" charset="2"/>
              <a:buAutoNum type="arabicParenR"/>
            </a:pPr>
            <a:r>
              <a:rPr lang="ru-RU" sz="2400" b="1">
                <a:solidFill>
                  <a:srgbClr val="3E3D2D"/>
                </a:solidFill>
              </a:rPr>
              <a:t>ЭТАП: ЗНАКОМСТВО</a:t>
            </a:r>
          </a:p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Font typeface="Wingdings 2" pitchFamily="18" charset="2"/>
              <a:buNone/>
            </a:pPr>
            <a:r>
              <a:rPr lang="ru-RU" sz="2400">
                <a:solidFill>
                  <a:srgbClr val="3E3D2D"/>
                </a:solidFill>
              </a:rPr>
              <a:t>Не все люди в общине знают друг друга. И даже, если знают, то не всех, и не всегда достаточно хорошо. На первом этапе развития отношений в малой группе общение должно помочь верующим узнать друг друга лучше (</a:t>
            </a:r>
            <a:r>
              <a:rPr lang="ru-RU" sz="2400" i="1">
                <a:solidFill>
                  <a:srgbClr val="3E3D2D"/>
                </a:solidFill>
              </a:rPr>
              <a:t>и не только с хорошей стороны!</a:t>
            </a:r>
            <a:r>
              <a:rPr lang="ru-RU" sz="2400">
                <a:solidFill>
                  <a:srgbClr val="3E3D2D"/>
                </a:solidFill>
              </a:rPr>
              <a:t>).</a:t>
            </a:r>
            <a:endParaRPr lang="ru-RU"/>
          </a:p>
        </p:txBody>
      </p:sp>
      <p:pic>
        <p:nvPicPr>
          <p:cNvPr id="12291" name="Picture 3" descr="imag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-20638"/>
            <a:ext cx="3527425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-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" grpId="0" autoUpdateAnimBg="0"/>
      <p:bldP spid="1229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>
            <p:ph type="title"/>
          </p:nvPr>
        </p:nvSpPr>
        <p:spPr>
          <a:effectLst>
            <a:outerShdw blurRad="50800" dist="38100" dir="2700000" algn="ctr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defTabSz="914400"/>
            <a:r>
              <a:rPr lang="ru-RU" sz="3200" b="1">
                <a:solidFill>
                  <a:srgbClr val="94C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ЭТАПЫ РАЗВИТИЯ ОТНОШЕНИЙ В МАЛОЙ ГРУППЕ</a:t>
            </a:r>
            <a:endParaRPr lang="ru-RU"/>
          </a:p>
        </p:txBody>
      </p:sp>
      <p:sp>
        <p:nvSpPr>
          <p:cNvPr id="13314" name="Rectangle 2"/>
          <p:cNvSpPr>
            <a:spLocks/>
          </p:cNvSpPr>
          <p:nvPr>
            <p:ph type="body" idx="1"/>
          </p:nvPr>
        </p:nvSpPr>
        <p:spPr bwMode="auto">
          <a:xfrm>
            <a:off x="1042988" y="2322513"/>
            <a:ext cx="6777037" cy="3509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SzPct val="76000"/>
              <a:buFont typeface="Wingdings 2" pitchFamily="18" charset="2"/>
              <a:buAutoNum type="arabicParenR" startAt="2"/>
            </a:pPr>
            <a:r>
              <a:rPr lang="ru-RU" sz="2400" b="1">
                <a:solidFill>
                  <a:srgbClr val="3E3D2D"/>
                </a:solidFill>
              </a:rPr>
              <a:t>ЭТАП: КОНФЛИКТЫ</a:t>
            </a:r>
          </a:p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Font typeface="Wingdings 2" pitchFamily="18" charset="2"/>
              <a:buNone/>
            </a:pPr>
            <a:r>
              <a:rPr lang="ru-RU" sz="2400">
                <a:solidFill>
                  <a:srgbClr val="3E3D2D"/>
                </a:solidFill>
              </a:rPr>
              <a:t>Когда люди по-настоящему узнают друг друга, происходит столкновение взглядов, ценностей и интересов (один думает так, другой иначе; одна слишком много говорит, другая слишком эмоциональна и т.д.).  Возникает эффект «наждачной бумаги», когда люди притираются друг к другу, и учатся взаимодействовать друг с другом.</a:t>
            </a:r>
            <a:endParaRPr lang="ru-RU"/>
          </a:p>
        </p:txBody>
      </p:sp>
      <p:pic>
        <p:nvPicPr>
          <p:cNvPr id="13315" name="Picture 3" descr="imag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-20638"/>
            <a:ext cx="3527425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>
            <p:ph type="title"/>
          </p:nvPr>
        </p:nvSpPr>
        <p:spPr>
          <a:effectLst>
            <a:outerShdw blurRad="50800" dist="38100" dir="2700000" algn="ctr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defTabSz="914400"/>
            <a:r>
              <a:rPr lang="ru-RU" sz="3200" b="1">
                <a:solidFill>
                  <a:srgbClr val="94C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ЭТАПЫ РАЗВИТИЯ ОТНОШЕНИЙ В МАЛОЙ ГРУППЕ</a:t>
            </a:r>
            <a:endParaRPr lang="ru-RU"/>
          </a:p>
        </p:txBody>
      </p:sp>
      <p:sp>
        <p:nvSpPr>
          <p:cNvPr id="14338" name="Rectangle 2"/>
          <p:cNvSpPr>
            <a:spLocks/>
          </p:cNvSpPr>
          <p:nvPr>
            <p:ph type="body" idx="1"/>
          </p:nvPr>
        </p:nvSpPr>
        <p:spPr bwMode="auto">
          <a:xfrm>
            <a:off x="1042988" y="2322513"/>
            <a:ext cx="6777037" cy="3509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SzPct val="76000"/>
              <a:buFont typeface="Wingdings 2" pitchFamily="18" charset="2"/>
              <a:buAutoNum type="arabicParenR" startAt="3"/>
            </a:pPr>
            <a:r>
              <a:rPr lang="ru-RU" sz="2400" b="1">
                <a:solidFill>
                  <a:srgbClr val="3E3D2D"/>
                </a:solidFill>
              </a:rPr>
              <a:t>ЭТАП: ЕДИНЕНИЕ</a:t>
            </a:r>
          </a:p>
          <a:p>
            <a:pPr marL="296863" indent="-228600" algn="just">
              <a:spcBef>
                <a:spcPts val="500"/>
              </a:spcBef>
              <a:buClr>
                <a:srgbClr val="94C600"/>
              </a:buClr>
              <a:buFont typeface="Wingdings 2" pitchFamily="18" charset="2"/>
              <a:buNone/>
            </a:pPr>
            <a:r>
              <a:rPr lang="ru-RU" sz="2400">
                <a:solidFill>
                  <a:srgbClr val="3E3D2D"/>
                </a:solidFill>
              </a:rPr>
              <a:t>Потребуется время, чтобы люди научились доверять друг другу, открываться друг перед другом, понимать и принимать друг друга, а также быть готовыми помогать друг другу меняться. На этом этапе единение и общность крайне необходима. Когда это произойдет, люди готовы служить друг другу и миру!</a:t>
            </a:r>
            <a:endParaRPr lang="ru-RU"/>
          </a:p>
        </p:txBody>
      </p:sp>
      <p:pic>
        <p:nvPicPr>
          <p:cNvPr id="14339" name="Picture 3" descr="imag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-20638"/>
            <a:ext cx="3527425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autoUpdateAnimBg="0"/>
    </p:bldLst>
  </p:timing>
</p:sld>
</file>

<file path=ppt/theme/theme1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4C600"/>
      </a:accent1>
      <a:accent2>
        <a:srgbClr val="71685A"/>
      </a:accent2>
      <a:accent3>
        <a:srgbClr val="FFFFFF"/>
      </a:accent3>
      <a:accent4>
        <a:srgbClr val="000000"/>
      </a:accent4>
      <a:accent5>
        <a:srgbClr val="C8DFAA"/>
      </a:accent5>
      <a:accent6>
        <a:srgbClr val="665E51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5875" cap="flat" cmpd="sng" algn="ctr">
          <a:solidFill>
            <a:srgbClr val="94C600"/>
          </a:solidFill>
          <a:prstDash val="solid"/>
          <a:round/>
          <a:headEnd type="none" w="med" len="med"/>
          <a:tailEnd type="none" w="med" len="med"/>
        </a:ln>
        <a:effectLst>
          <a:outerShdw blurRad="50800" dist="25400" dir="5400000" algn="ctr" rotWithShape="0">
            <a:srgbClr val="000000">
              <a:alpha val="28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5875" cap="flat" cmpd="sng" algn="ctr">
          <a:solidFill>
            <a:srgbClr val="94C600"/>
          </a:solidFill>
          <a:prstDash val="solid"/>
          <a:round/>
          <a:headEnd type="none" w="med" len="med"/>
          <a:tailEnd type="none" w="med" len="med"/>
        </a:ln>
        <a:effectLst>
          <a:outerShdw blurRad="50800" dist="25400" dir="5400000" algn="ctr" rotWithShape="0">
            <a:srgbClr val="000000">
              <a:alpha val="28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4C600"/>
      </a:accent1>
      <a:accent2>
        <a:srgbClr val="71685A"/>
      </a:accent2>
      <a:accent3>
        <a:srgbClr val="FFFFFF"/>
      </a:accent3>
      <a:accent4>
        <a:srgbClr val="000000"/>
      </a:accent4>
      <a:accent5>
        <a:srgbClr val="C8DFAA"/>
      </a:accent5>
      <a:accent6>
        <a:srgbClr val="665E51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5875" cap="flat" cmpd="sng" algn="ctr">
          <a:solidFill>
            <a:srgbClr val="94C600"/>
          </a:solidFill>
          <a:prstDash val="solid"/>
          <a:round/>
          <a:headEnd type="none" w="med" len="med"/>
          <a:tailEnd type="none" w="med" len="med"/>
        </a:ln>
        <a:effectLst>
          <a:outerShdw blurRad="50800" dist="25400" dir="5400000" algn="ctr" rotWithShape="0">
            <a:srgbClr val="000000">
              <a:alpha val="28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5875" cap="flat" cmpd="sng" algn="ctr">
          <a:solidFill>
            <a:srgbClr val="94C600"/>
          </a:solidFill>
          <a:prstDash val="solid"/>
          <a:round/>
          <a:headEnd type="none" w="med" len="med"/>
          <a:tailEnd type="none" w="med" len="med"/>
        </a:ln>
        <a:effectLst>
          <a:outerShdw blurRad="50800" dist="25400" dir="5400000" algn="ctr" rotWithShape="0">
            <a:srgbClr val="000000">
              <a:alpha val="28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4C600"/>
      </a:accent1>
      <a:accent2>
        <a:srgbClr val="71685A"/>
      </a:accent2>
      <a:accent3>
        <a:srgbClr val="FFFFFF"/>
      </a:accent3>
      <a:accent4>
        <a:srgbClr val="000000"/>
      </a:accent4>
      <a:accent5>
        <a:srgbClr val="C8DFAA"/>
      </a:accent5>
      <a:accent6>
        <a:srgbClr val="665E51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5875" cap="flat" cmpd="sng" algn="ctr">
          <a:solidFill>
            <a:srgbClr val="94C600"/>
          </a:solidFill>
          <a:prstDash val="solid"/>
          <a:round/>
          <a:headEnd type="none" w="med" len="med"/>
          <a:tailEnd type="none" w="med" len="med"/>
        </a:ln>
        <a:effectLst>
          <a:outerShdw blurRad="50800" dist="25400" dir="5400000" algn="ctr" rotWithShape="0">
            <a:srgbClr val="000000">
              <a:alpha val="28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5875" cap="flat" cmpd="sng" algn="ctr">
          <a:solidFill>
            <a:srgbClr val="94C600"/>
          </a:solidFill>
          <a:prstDash val="solid"/>
          <a:round/>
          <a:headEnd type="none" w="med" len="med"/>
          <a:tailEnd type="none" w="med" len="med"/>
        </a:ln>
        <a:effectLst>
          <a:outerShdw blurRad="50800" dist="25400" dir="5400000" algn="ctr" rotWithShape="0">
            <a:srgbClr val="000000">
              <a:alpha val="28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4C600"/>
      </a:accent1>
      <a:accent2>
        <a:srgbClr val="71685A"/>
      </a:accent2>
      <a:accent3>
        <a:srgbClr val="FFFFFF"/>
      </a:accent3>
      <a:accent4>
        <a:srgbClr val="000000"/>
      </a:accent4>
      <a:accent5>
        <a:srgbClr val="C8DFAA"/>
      </a:accent5>
      <a:accent6>
        <a:srgbClr val="665E51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5875" cap="flat" cmpd="sng" algn="ctr">
          <a:solidFill>
            <a:srgbClr val="94C600"/>
          </a:solidFill>
          <a:prstDash val="solid"/>
          <a:round/>
          <a:headEnd type="none" w="med" len="med"/>
          <a:tailEnd type="none" w="med" len="med"/>
        </a:ln>
        <a:effectLst>
          <a:outerShdw blurRad="50800" dist="25400" dir="5400000" algn="ctr" rotWithShape="0">
            <a:srgbClr val="000000">
              <a:alpha val="28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5875" cap="flat" cmpd="sng" algn="ctr">
          <a:solidFill>
            <a:srgbClr val="94C600"/>
          </a:solidFill>
          <a:prstDash val="solid"/>
          <a:round/>
          <a:headEnd type="none" w="med" len="med"/>
          <a:tailEnd type="none" w="med" len="med"/>
        </a:ln>
        <a:effectLst>
          <a:outerShdw blurRad="50800" dist="25400" dir="5400000" algn="ctr" rotWithShape="0">
            <a:srgbClr val="000000">
              <a:alpha val="28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5.xml><?xml version="1.0" encoding="utf-8"?>
<a:theme xmlns:a="http://schemas.openxmlformats.org/drawingml/2006/main" name="Тема Office">
  <a:themeElements>
    <a:clrScheme name="">
      <a:dk1>
        <a:srgbClr val="572E2D"/>
      </a:dk1>
      <a:lt1>
        <a:srgbClr val="2A5657"/>
      </a:lt1>
      <a:dk2>
        <a:srgbClr val="A7A7A7"/>
      </a:dk2>
      <a:lt2>
        <a:srgbClr val="535353"/>
      </a:lt2>
      <a:accent1>
        <a:srgbClr val="94C600"/>
      </a:accent1>
      <a:accent2>
        <a:srgbClr val="71685A"/>
      </a:accent2>
      <a:accent3>
        <a:srgbClr val="ACB4B4"/>
      </a:accent3>
      <a:accent4>
        <a:srgbClr val="492625"/>
      </a:accent4>
      <a:accent5>
        <a:srgbClr val="C8DFAA"/>
      </a:accent5>
      <a:accent6>
        <a:srgbClr val="665E51"/>
      </a:accent6>
      <a:hlink>
        <a:srgbClr val="0000FF"/>
      </a:hlink>
      <a:folHlink>
        <a:srgbClr val="FF00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674</Words>
  <Application>Microsoft Office PowerPoint</Application>
  <PresentationFormat>Экран (4:3)</PresentationFormat>
  <Paragraphs>46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Helvetica</vt:lpstr>
      <vt:lpstr>Noteworthy Bold</vt:lpstr>
      <vt:lpstr>Wingdings 2</vt:lpstr>
      <vt:lpstr>Тема Office</vt:lpstr>
      <vt:lpstr>Тема Office</vt:lpstr>
      <vt:lpstr>Тема Office</vt:lpstr>
      <vt:lpstr>Тема Office</vt:lpstr>
      <vt:lpstr>Презентация PowerPoint</vt:lpstr>
      <vt:lpstr>МАЛЫЕ ГРУППЫ И БЛАГОВЕСТИЕ</vt:lpstr>
      <vt:lpstr>НЕОБХОДИМЫЕ СОСТАВЛЯЮЩИЕ СОБРАНИЯ МАЛОЙ ГРУППЫ</vt:lpstr>
      <vt:lpstr>НЕОБХОДИМЫЕ СОСТАВЛЯЮЩИЕ СОБРАНИЯ МАЛОЙ ГРУППЫ</vt:lpstr>
      <vt:lpstr>НЕОБХОДИМЫЕ СОСТАВЛЯЮЩИЕ СОБРАНИЯ МАЛОЙ ГРУППЫ</vt:lpstr>
      <vt:lpstr>НЕОБХОДИМЫЕ СОСТАВЛЯЮЩИЕ СОБРАНИЯ МАЛОЙ ГРУППЫ</vt:lpstr>
      <vt:lpstr>ЭТАПЫ РАЗВИТИЯ ОТНОШЕНИЙ В МАЛОЙ ГРУППЕ</vt:lpstr>
      <vt:lpstr>ЭТАПЫ РАЗВИТИЯ ОТНОШЕНИЙ В МАЛОЙ ГРУППЕ</vt:lpstr>
      <vt:lpstr>ЭТАПЫ РАЗВИТИЯ ОТНОШЕНИЙ В МАЛОЙ ГРУППЕ</vt:lpstr>
      <vt:lpstr>ЭТАПЫ РАЗВИТИЯ ОТНОШЕНИЙ В МАЛОЙ ГРУППЕ</vt:lpstr>
      <vt:lpstr>МИССИОНЕРСКОЕ НАПРАВЛЕНИЕ МАЛОЙ ГРУППЫ</vt:lpstr>
      <vt:lpstr>МИССИОНЕРСКОЕ НАПРАВЛЕНИЕ МАЛОЙ ГРУППЫ</vt:lpstr>
      <vt:lpstr>МИССИОНЕРСКОЕ НАПРАВЛЕНИЕ МАЛОЙ ГРУППЫ</vt:lpstr>
      <vt:lpstr>МИССИОНЕРСКОЕ НАПРАВЛЕНИЕ МАЛОЙ ГРУППЫ</vt:lpstr>
      <vt:lpstr>МИССИОНЕРСКОЕ НАПРАВЛЕНИЕ МАЛОЙ ГРУППЫ</vt:lpstr>
      <vt:lpstr>МИССИОНЕРСКОЕ НАПРАВЛЕНИЕ МАЛОЙ ГРУППЫ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Малые группы и благовестие</dc:title>
  <dc:creator>Синицын А.В. (ВВО)</dc:creator>
  <dcterms:modified xsi:type="dcterms:W3CDTF">2013-02-21T06:20:45Z</dcterms:modified>
</cp:coreProperties>
</file>