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8" r:id="rId2"/>
    <p:sldId id="257" r:id="rId3"/>
    <p:sldId id="285" r:id="rId4"/>
    <p:sldId id="260" r:id="rId5"/>
    <p:sldId id="287" r:id="rId6"/>
    <p:sldId id="275" r:id="rId7"/>
    <p:sldId id="274" r:id="rId8"/>
    <p:sldId id="284" r:id="rId9"/>
    <p:sldId id="290" r:id="rId10"/>
    <p:sldId id="293" r:id="rId11"/>
    <p:sldId id="261" r:id="rId12"/>
    <p:sldId id="262" r:id="rId13"/>
    <p:sldId id="279" r:id="rId14"/>
    <p:sldId id="266" r:id="rId15"/>
    <p:sldId id="277" r:id="rId16"/>
    <p:sldId id="280" r:id="rId17"/>
    <p:sldId id="292" r:id="rId18"/>
    <p:sldId id="281" r:id="rId19"/>
    <p:sldId id="291" r:id="rId20"/>
    <p:sldId id="289" r:id="rId21"/>
    <p:sldId id="25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1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122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077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100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417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127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950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45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214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673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5432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tx2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319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4125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680" y="524004"/>
            <a:ext cx="5724640" cy="58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55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Возведенные барьеры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 algn="just">
              <a:buFont typeface="Wingdings" panose="05000000000000000000" pitchFamily="2" charset="2"/>
              <a:buChar char="v"/>
            </a:pPr>
            <a:r>
              <a:rPr lang="ru-RU" sz="2800" b="1" dirty="0" smtClean="0"/>
              <a:t>С </a:t>
            </a:r>
            <a:r>
              <a:rPr lang="ru-RU" sz="2800" b="1" dirty="0"/>
              <a:t>другой стороны Елена Уайт отмечает, что самим верующим необходимо приложить старание в достижении людей Благой </a:t>
            </a:r>
            <a:r>
              <a:rPr lang="ru-RU" sz="2800" b="1" dirty="0" smtClean="0"/>
              <a:t>вестью.</a:t>
            </a:r>
          </a:p>
          <a:p>
            <a:pPr marL="355600" indent="-355600" algn="just">
              <a:buFont typeface="Wingdings" panose="05000000000000000000" pitchFamily="2" charset="2"/>
              <a:buChar char="v"/>
            </a:pPr>
            <a:r>
              <a:rPr lang="ru-RU" sz="2800" b="1" dirty="0"/>
              <a:t>Ниже перечислены существенные ошибки, которые допускают </a:t>
            </a:r>
            <a:r>
              <a:rPr lang="ru-RU" sz="2800" b="1" dirty="0" smtClean="0"/>
              <a:t>благовестники. Эти ошибки препятствуют человеку </a:t>
            </a:r>
            <a:r>
              <a:rPr lang="ru-RU" sz="2800" b="1" dirty="0"/>
              <a:t>принять решение в пользу Христа:</a:t>
            </a:r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18216" y="110828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076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132" y="1"/>
            <a:ext cx="456386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690949"/>
            <a:ext cx="1567543" cy="21670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algn="r"/>
            <a:r>
              <a:rPr lang="ru-RU" sz="13800" b="1" dirty="0" smtClean="0">
                <a:solidFill>
                  <a:srgbClr val="C00000"/>
                </a:solidFill>
              </a:rPr>
              <a:t>1</a:t>
            </a:r>
            <a:endParaRPr lang="ru-RU" sz="13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/>
              <a:t>Информационная</a:t>
            </a:r>
            <a:r>
              <a:rPr lang="ru-RU" sz="5700" b="1" dirty="0" smtClean="0"/>
              <a:t> </a:t>
            </a:r>
            <a:r>
              <a:rPr lang="ru-RU" sz="7200" b="1" dirty="0" smtClean="0"/>
              <a:t>перегрузка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xmlns="" val="206467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Информационная перегрузка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 algn="just">
              <a:buFont typeface="Wingdings" panose="05000000000000000000" pitchFamily="2" charset="2"/>
              <a:buChar char="v"/>
            </a:pPr>
            <a:r>
              <a:rPr lang="ru-RU" sz="2800" dirty="0" smtClean="0"/>
              <a:t>Проводя библейские занятия с заинтересованным человеком, верующие спешат обратить его в веру. Они перегружают человека большим количеством информации.</a:t>
            </a:r>
          </a:p>
          <a:p>
            <a:pPr marL="355600" indent="-355600" algn="just">
              <a:buFont typeface="Wingdings" panose="05000000000000000000" pitchFamily="2" charset="2"/>
              <a:buChar char="v"/>
            </a:pPr>
            <a:r>
              <a:rPr lang="ru-RU" sz="2800" dirty="0" smtClean="0"/>
              <a:t>Человек узнает новое </a:t>
            </a:r>
            <a:r>
              <a:rPr lang="ru-RU" sz="2800" dirty="0" smtClean="0"/>
              <a:t>и в </a:t>
            </a:r>
            <a:r>
              <a:rPr lang="ru-RU" sz="2800" dirty="0"/>
              <a:t>большом количестве </a:t>
            </a:r>
            <a:r>
              <a:rPr lang="ru-RU" sz="2800" dirty="0" smtClean="0"/>
              <a:t>и слишком </a:t>
            </a:r>
            <a:r>
              <a:rPr lang="ru-RU" sz="2800" dirty="0" smtClean="0"/>
              <a:t>быстро. Ему </a:t>
            </a:r>
            <a:r>
              <a:rPr lang="ru-RU" sz="2800" dirty="0"/>
              <a:t>не хватает времени для усвоения всего </a:t>
            </a:r>
            <a:r>
              <a:rPr lang="ru-RU" sz="2800" dirty="0" smtClean="0"/>
              <a:t>изученного.</a:t>
            </a:r>
          </a:p>
          <a:p>
            <a:pPr marL="355600" indent="-355600" algn="just">
              <a:buFont typeface="Wingdings" panose="05000000000000000000" pitchFamily="2" charset="2"/>
              <a:buChar char="v"/>
            </a:pPr>
            <a:r>
              <a:rPr lang="ru-RU" sz="2800" dirty="0" smtClean="0"/>
              <a:t>В </a:t>
            </a:r>
            <a:r>
              <a:rPr lang="ru-RU" sz="2800" dirty="0"/>
              <a:t>результате </a:t>
            </a:r>
            <a:r>
              <a:rPr lang="ru-RU" sz="2800" dirty="0" smtClean="0"/>
              <a:t>человек теряет </a:t>
            </a:r>
            <a:r>
              <a:rPr lang="ru-RU" sz="2800" dirty="0"/>
              <a:t>внутреннее равновесие или </a:t>
            </a:r>
            <a:r>
              <a:rPr lang="ru-RU" sz="2800" dirty="0" smtClean="0"/>
              <a:t>чувствует </a:t>
            </a:r>
            <a:r>
              <a:rPr lang="ru-RU" sz="2800" dirty="0"/>
              <a:t>себя неуверенно. </a:t>
            </a:r>
            <a:r>
              <a:rPr lang="ru-RU" sz="2800" dirty="0" smtClean="0"/>
              <a:t>Такое </a:t>
            </a:r>
            <a:r>
              <a:rPr lang="ru-RU" sz="2800" dirty="0"/>
              <a:t>духовное смятение приводит к тому, что человек избегает принимать решение относительно того, что он узнал.</a:t>
            </a:r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18216" y="110828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4536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90949"/>
            <a:ext cx="1663338" cy="21670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algn="r"/>
            <a:r>
              <a:rPr lang="ru-RU" sz="138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4400" b="1" dirty="0">
                <a:solidFill>
                  <a:srgbClr val="DEDEE0">
                    <a:lumMod val="75000"/>
                  </a:srgbClr>
                </a:solidFill>
              </a:rPr>
              <a:t>Запрограммированный </a:t>
            </a:r>
            <a:r>
              <a:rPr lang="ru-RU" sz="8000" b="1" dirty="0">
                <a:solidFill>
                  <a:srgbClr val="DEDEE0">
                    <a:lumMod val="75000"/>
                  </a:srgbClr>
                </a:solidFill>
              </a:rPr>
              <a:t>отказ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7802" y="0"/>
            <a:ext cx="4564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98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Запрограммированный </a:t>
            </a:r>
            <a:r>
              <a:rPr lang="ru-RU" b="1" dirty="0" smtClean="0"/>
              <a:t>отказ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49263" indent="-449263" algn="just">
              <a:buFont typeface="Wingdings" panose="05000000000000000000" pitchFamily="2" charset="2"/>
              <a:buChar char="v"/>
            </a:pPr>
            <a:r>
              <a:rPr lang="ru-RU" sz="2800" dirty="0" smtClean="0"/>
              <a:t>Когда </a:t>
            </a:r>
            <a:r>
              <a:rPr lang="ru-RU" sz="2800" dirty="0"/>
              <a:t>у человека достаточно информации для принятия решения и эмоции подталкивают его это сделать, но он медлит из-за реального или кажущегося препятствия, то вероятно, что человек настроит себя против такого решения.</a:t>
            </a:r>
          </a:p>
          <a:p>
            <a:pPr marL="449263" indent="-449263" algn="just">
              <a:buFont typeface="Wingdings" panose="05000000000000000000" pitchFamily="2" charset="2"/>
              <a:buChar char="v"/>
            </a:pPr>
            <a:r>
              <a:rPr lang="ru-RU" sz="2800" dirty="0" smtClean="0"/>
              <a:t>Некоторые </a:t>
            </a:r>
            <a:r>
              <a:rPr lang="ru-RU" sz="2800" dirty="0"/>
              <a:t>исследователи человеческого поведения упоминают о синдроме запрограммированного отказа от ответа. Этот синдром возникает, когда человек несколько раз подряд отказывается реагировать на информацию или эмоциональные побуждения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18216" y="110828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88932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Запрограммированный </a:t>
            </a:r>
            <a:r>
              <a:rPr lang="ru-RU" b="1" dirty="0" smtClean="0"/>
              <a:t>отказ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49263" indent="-449263" algn="just">
              <a:buFont typeface="Wingdings" panose="05000000000000000000" pitchFamily="2" charset="2"/>
              <a:buChar char="v"/>
            </a:pPr>
            <a:r>
              <a:rPr lang="ru-RU" sz="2800" dirty="0"/>
              <a:t>Но как это относится к благовестнику? </a:t>
            </a:r>
            <a:r>
              <a:rPr lang="ru-RU" sz="2800" dirty="0" smtClean="0"/>
              <a:t>Если </a:t>
            </a:r>
            <a:r>
              <a:rPr lang="ru-RU" sz="2800" dirty="0"/>
              <a:t>люди во время изучения Библии не имеют возможности проявить свой отклик, они к концу </a:t>
            </a:r>
            <a:r>
              <a:rPr lang="ru-RU" sz="2800" dirty="0" smtClean="0"/>
              <a:t>курса теряют </a:t>
            </a:r>
            <a:r>
              <a:rPr lang="ru-RU" sz="2800" dirty="0"/>
              <a:t>способность реагировать. Вот почему мы должны давать людям возможность периодически отвечать на призывы.</a:t>
            </a:r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18216" y="110828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22590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90949"/>
            <a:ext cx="1663338" cy="21670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algn="r"/>
            <a:r>
              <a:rPr lang="ru-RU" sz="13800" b="1" dirty="0" smtClean="0">
                <a:solidFill>
                  <a:srgbClr val="C00000"/>
                </a:solidFill>
              </a:rPr>
              <a:t>3</a:t>
            </a:r>
            <a:endParaRPr lang="ru-RU" sz="13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4400" b="1" dirty="0">
                <a:solidFill>
                  <a:srgbClr val="DEDEE0">
                    <a:lumMod val="75000"/>
                  </a:srgbClr>
                </a:solidFill>
              </a:rPr>
              <a:t>Поверхностный</a:t>
            </a:r>
            <a:r>
              <a:rPr lang="ru-RU" sz="5400" b="1" dirty="0">
                <a:solidFill>
                  <a:srgbClr val="DEDEE0">
                    <a:lumMod val="75000"/>
                  </a:srgbClr>
                </a:solidFill>
              </a:rPr>
              <a:t> </a:t>
            </a:r>
            <a:r>
              <a:rPr lang="ru-RU" sz="8000" b="1" dirty="0">
                <a:solidFill>
                  <a:srgbClr val="DEDEE0">
                    <a:lumMod val="75000"/>
                  </a:srgbClr>
                </a:solidFill>
              </a:rPr>
              <a:t>подход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1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2841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Поверхностный подход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49263" indent="-449263" algn="just">
              <a:buFont typeface="Wingdings" panose="05000000000000000000" pitchFamily="2" charset="2"/>
              <a:buChar char="v"/>
            </a:pPr>
            <a:r>
              <a:rPr lang="ru-RU" sz="2800" dirty="0" smtClean="0"/>
              <a:t>При поверхностном подходе некоторые</a:t>
            </a:r>
            <a:r>
              <a:rPr lang="ru-RU" sz="2800" baseline="0" dirty="0" smtClean="0"/>
              <a:t> верующие</a:t>
            </a:r>
            <a:r>
              <a:rPr lang="ru-RU" sz="2800" dirty="0" smtClean="0"/>
              <a:t> </a:t>
            </a:r>
            <a:r>
              <a:rPr lang="ru-RU" sz="2800" dirty="0" smtClean="0"/>
              <a:t>обращают </a:t>
            </a:r>
            <a:r>
              <a:rPr lang="ru-RU" sz="2800" dirty="0" smtClean="0"/>
              <a:t>свои призывы только к разуму. Кто-то сказал: «Весть от разума достигает разума. Весть от сердца достигает сердца».</a:t>
            </a:r>
            <a:endParaRPr lang="ru-RU" sz="2800" dirty="0"/>
          </a:p>
          <a:p>
            <a:pPr marL="449263" indent="-449263" algn="just">
              <a:buFont typeface="Wingdings" panose="05000000000000000000" pitchFamily="2" charset="2"/>
              <a:buChar char="v"/>
            </a:pPr>
            <a:r>
              <a:rPr lang="ru-RU" sz="28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Порой люди, начинающие изучать Библию, не намерены менять свою жизнь. Нередко ими движет любопытство — они хотят узнать что-то новое и необычное</a:t>
            </a:r>
            <a:r>
              <a:rPr lang="ru-RU" sz="2800" dirty="0" smtClean="0"/>
              <a:t>. </a:t>
            </a:r>
            <a:r>
              <a:rPr lang="ru-RU" sz="2800" dirty="0" smtClean="0"/>
              <a:t>Однако люди верующие не </a:t>
            </a:r>
            <a:r>
              <a:rPr lang="ru-RU" sz="2800" dirty="0"/>
              <a:t>обращают на это внимание и начинаю призывать человека, который </a:t>
            </a:r>
            <a:r>
              <a:rPr lang="ru-RU" sz="2800" dirty="0" smtClean="0"/>
              <a:t>ещё </a:t>
            </a:r>
            <a:r>
              <a:rPr lang="ru-RU" sz="2800" dirty="0" smtClean="0"/>
              <a:t>не </a:t>
            </a:r>
            <a:r>
              <a:rPr lang="ru-RU" sz="2800" dirty="0"/>
              <a:t>готов </a:t>
            </a:r>
            <a:r>
              <a:rPr lang="ru-RU" sz="2800" dirty="0" smtClean="0"/>
              <a:t>следовать </a:t>
            </a:r>
            <a:r>
              <a:rPr lang="ru-RU" sz="2800" dirty="0"/>
              <a:t>за Христом.</a:t>
            </a:r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18216" y="110828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41502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90949"/>
            <a:ext cx="1663338" cy="21670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algn="r"/>
            <a:r>
              <a:rPr lang="ru-RU" sz="138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4400" b="1" dirty="0">
                <a:solidFill>
                  <a:srgbClr val="DEDEE0">
                    <a:lumMod val="75000"/>
                  </a:srgbClr>
                </a:solidFill>
              </a:rPr>
              <a:t>Отсутствие ясного </a:t>
            </a:r>
            <a:r>
              <a:rPr lang="ru-RU" sz="8000" b="1" dirty="0">
                <a:solidFill>
                  <a:srgbClr val="DEDEE0">
                    <a:lumMod val="75000"/>
                  </a:srgbClr>
                </a:solidFill>
              </a:rPr>
              <a:t>понимания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0"/>
            <a:ext cx="4783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404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Отсутствие ясного понимания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49263" indent="-449263" algn="just">
              <a:buFont typeface="Wingdings" panose="05000000000000000000" pitchFamily="2" charset="2"/>
              <a:buChar char="v"/>
            </a:pPr>
            <a:r>
              <a:rPr lang="ru-RU" sz="2800" dirty="0" smtClean="0"/>
              <a:t>В некоторых случаях</a:t>
            </a:r>
            <a:r>
              <a:rPr lang="ru-RU" sz="2800" baseline="0" dirty="0" smtClean="0"/>
              <a:t> человеку мешает принять решение следовать за Христом не личное упорство, а отсутствие ясного понимания. Видимо библейский учитель не достаточно ясно изложил суть христианской веры, в результате чего у человека сложилась неопределенность</a:t>
            </a:r>
            <a:r>
              <a:rPr lang="ru-RU" sz="2800" dirty="0" smtClean="0"/>
              <a:t>.</a:t>
            </a:r>
          </a:p>
          <a:p>
            <a:pPr marL="449263" indent="-449263" algn="just">
              <a:buFont typeface="Wingdings" panose="05000000000000000000" pitchFamily="2" charset="2"/>
              <a:buChar char="v"/>
            </a:pPr>
            <a:r>
              <a:rPr lang="ru-RU" sz="2800" baseline="0" dirty="0" smtClean="0"/>
              <a:t>Иногда люди</a:t>
            </a:r>
            <a:r>
              <a:rPr lang="ru-RU" sz="2800" baseline="0" dirty="0" smtClean="0"/>
              <a:t>, проводящие библейские </a:t>
            </a:r>
            <a:r>
              <a:rPr lang="ru-RU" sz="2800" baseline="0" dirty="0" smtClean="0"/>
              <a:t>занятия, не </a:t>
            </a:r>
            <a:r>
              <a:rPr lang="ru-RU" sz="2800" baseline="0" dirty="0" smtClean="0"/>
              <a:t>обладают проницательностью, чтобы понять собеседника или уловить подходящий момент для призыва</a:t>
            </a:r>
            <a:r>
              <a:rPr lang="ru-RU" sz="2800" dirty="0" smtClean="0"/>
              <a:t>.</a:t>
            </a:r>
            <a:r>
              <a:rPr lang="ru-RU" sz="2800" baseline="0" dirty="0" smtClean="0"/>
              <a:t> Они сами теряются, не зная, когда лучше сделать призыв и помочь человеку принять решение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18216" y="110828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77320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ПРЕПЯТСТВИЯ В ПРИНЯТИИ РЕШЕНИЯ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/>
              <a:t>Что мешает человеку принять решение?</a:t>
            </a:r>
            <a:endParaRPr lang="ru-RU" i="1" dirty="0"/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18216" y="110828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553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b="1" dirty="0"/>
              <a:t>Итак, мы рассмотрели препятствия, мешающие человеку принять решение следовать за Христом (вредные привычки, материальное благополучие, семейные узы, религиозные традиции или мнение окружающих). </a:t>
            </a:r>
            <a:r>
              <a:rPr lang="ru-RU" sz="3200" b="1" dirty="0" smtClean="0"/>
              <a:t>И в </a:t>
            </a:r>
            <a:r>
              <a:rPr lang="ru-RU" sz="3200" b="1" dirty="0"/>
              <a:t>то же время </a:t>
            </a:r>
            <a:r>
              <a:rPr lang="ru-RU" sz="3200" b="1" dirty="0" smtClean="0"/>
              <a:t>сами верующие </a:t>
            </a:r>
            <a:r>
              <a:rPr lang="ru-RU" sz="3200" b="1" dirty="0" smtClean="0"/>
              <a:t>могут создавать </a:t>
            </a:r>
            <a:r>
              <a:rPr lang="ru-RU" sz="3200" b="1" dirty="0" smtClean="0"/>
              <a:t>барьеры</a:t>
            </a:r>
            <a:r>
              <a:rPr lang="ru-RU" sz="3200" b="1" smtClean="0"/>
              <a:t>, мешающие людям </a:t>
            </a:r>
            <a:r>
              <a:rPr lang="ru-RU" sz="3200" b="1" dirty="0"/>
              <a:t>принять Христа в свое сердце (информационная перегрузка</a:t>
            </a:r>
            <a:r>
              <a:rPr lang="ru-RU" sz="3200" b="1"/>
              <a:t>, </a:t>
            </a:r>
            <a:r>
              <a:rPr lang="ru-RU" sz="3200" b="1" smtClean="0"/>
              <a:t> </a:t>
            </a:r>
            <a:r>
              <a:rPr lang="ru-RU" sz="3200" b="1" dirty="0"/>
              <a:t>поверхностный подход, отсутствие ясного понимания).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anchor="b">
            <a:normAutofit/>
          </a:bodyPr>
          <a:lstStyle/>
          <a:p>
            <a:r>
              <a:rPr lang="ru-RU" sz="4800" b="1" dirty="0" smtClean="0"/>
              <a:t>ЗАКЛЮЧЕНИЕ</a:t>
            </a:r>
            <a:endParaRPr lang="ru-RU" sz="4800" b="1" dirty="0"/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18216" y="110828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685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680" y="524004"/>
            <a:ext cx="5724640" cy="58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905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b="1" dirty="0"/>
              <a:t>Возвещая Благую весть людям мы можем увидеть, что одни охотно откликаются на призыв принять Иисуса Христа, исполнять волю Божью, присоединиться к Церкви; другие наоборот, либо не решаются это сделать, либо категорически отказываются. Что же мешает таким людям принять Евангелие? Проблема с одной стороны в самом человеке: внешних и внутренних факторах. С другой – в самом верующем.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anchor="b">
            <a:normAutofit/>
          </a:bodyPr>
          <a:lstStyle/>
          <a:p>
            <a:r>
              <a:rPr lang="ru-RU" sz="4800" b="1" dirty="0" smtClean="0"/>
              <a:t>ВСТУПЛЕНИЕ</a:t>
            </a:r>
            <a:endParaRPr lang="ru-RU" sz="4800" b="1" dirty="0"/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84280" y="5996283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142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«ЖЕЛЕЗНЫЕ ОКОВЫ»</a:t>
            </a:r>
            <a:endParaRPr lang="ru-RU" sz="4800" b="1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61" b="107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89860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«Железные оковы»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3933" y="2011680"/>
            <a:ext cx="8746448" cy="3766185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/>
              <a:t>«Большинство людей убеждены, что мы имеем истину, но нечто, подобное железным оковам, удерживает их, и они не отваживаются встать на нашу сторону, опасаясь возможных последствий. Многие из них находятся на </a:t>
            </a:r>
            <a:r>
              <a:rPr lang="ru-RU" sz="2800" b="1" i="1" dirty="0" smtClean="0"/>
              <a:t>перепутье… </a:t>
            </a:r>
            <a:r>
              <a:rPr lang="ru-RU" sz="2800" b="1" i="1" dirty="0"/>
              <a:t>Именно в столь критический момент сатана бросает свои лучшие отряды на окружение этих </a:t>
            </a:r>
            <a:r>
              <a:rPr lang="ru-RU" sz="2800" b="1" i="1" dirty="0" smtClean="0"/>
              <a:t>душ» </a:t>
            </a:r>
          </a:p>
          <a:p>
            <a:pPr algn="r"/>
            <a:r>
              <a:rPr lang="ru-RU" sz="2800" dirty="0" smtClean="0"/>
              <a:t>(Е. Уайт, Свидетельства для Церкви, том </a:t>
            </a:r>
            <a:r>
              <a:rPr lang="ru-RU" sz="2800" dirty="0"/>
              <a:t>1, с. 646).</a:t>
            </a:r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18216" y="110828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842" y="2157731"/>
            <a:ext cx="1617133" cy="2210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10724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«Железные оковы»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/>
              <a:t>«Железные оковы», удерживающие человека от принятия решения, это как правило, внешние и внутренние причины, влияющие на самого человека</a:t>
            </a:r>
            <a:r>
              <a:rPr lang="ru-RU" sz="2800" dirty="0" smtClean="0"/>
              <a:t>. Их можно </a:t>
            </a:r>
            <a:r>
              <a:rPr lang="ru-RU" sz="2800" dirty="0"/>
              <a:t>сформулировать так</a:t>
            </a:r>
            <a:r>
              <a:rPr lang="ru-RU" sz="2800" dirty="0" smtClean="0"/>
              <a:t>:</a:t>
            </a:r>
          </a:p>
          <a:p>
            <a:pPr marL="0" indent="0" algn="just">
              <a:buNone/>
            </a:pPr>
            <a:endParaRPr lang="ru-RU" sz="2000" dirty="0"/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 smtClean="0"/>
              <a:t>Вредные привычки. </a:t>
            </a:r>
            <a:r>
              <a:rPr lang="ru-RU" sz="2800" dirty="0" smtClean="0"/>
              <a:t>Например, </a:t>
            </a:r>
            <a:r>
              <a:rPr lang="ru-RU" sz="2800" dirty="0"/>
              <a:t>н</a:t>
            </a:r>
            <a:r>
              <a:rPr lang="ru-RU" sz="2800" dirty="0" smtClean="0"/>
              <a:t>еуверенность </a:t>
            </a:r>
            <a:r>
              <a:rPr lang="ru-RU" sz="2800" dirty="0"/>
              <a:t>в том, что можно побороть </a:t>
            </a:r>
            <a:r>
              <a:rPr lang="ru-RU" sz="2800" dirty="0" smtClean="0"/>
              <a:t>пристрастие </a:t>
            </a:r>
            <a:r>
              <a:rPr lang="ru-RU" sz="2800" dirty="0"/>
              <a:t>к </a:t>
            </a:r>
            <a:r>
              <a:rPr lang="ru-RU" sz="2800" dirty="0" smtClean="0"/>
              <a:t>курению или к алкоголю.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 smtClean="0"/>
              <a:t>Материальное благополучие. </a:t>
            </a:r>
            <a:r>
              <a:rPr lang="ru-RU" sz="2800" dirty="0" smtClean="0"/>
              <a:t>Это может быть боязнь </a:t>
            </a:r>
            <a:r>
              <a:rPr lang="ru-RU" sz="2800" dirty="0"/>
              <a:t>потерять </a:t>
            </a:r>
            <a:r>
              <a:rPr lang="ru-RU" sz="2800" dirty="0" smtClean="0"/>
              <a:t>работу из-за субботы или просто нежелание </a:t>
            </a:r>
            <a:r>
              <a:rPr lang="ru-RU" sz="2800" dirty="0"/>
              <a:t>возвращать </a:t>
            </a:r>
            <a:r>
              <a:rPr lang="ru-RU" sz="2800" dirty="0" smtClean="0"/>
              <a:t>десятину.</a:t>
            </a:r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18216" y="110828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0173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«Железные оковы»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dirty="0"/>
          </a:p>
          <a:p>
            <a:pPr marL="457200" indent="-457200" algn="just">
              <a:buNone/>
            </a:pPr>
            <a:r>
              <a:rPr lang="ru-RU" sz="2800" b="1" dirty="0" smtClean="0"/>
              <a:t>3.  Семейные </a:t>
            </a:r>
            <a:r>
              <a:rPr lang="ru-RU" sz="2800" b="1" dirty="0"/>
              <a:t>узы. </a:t>
            </a:r>
            <a:r>
              <a:rPr lang="ru-RU" sz="2800" dirty="0" smtClean="0"/>
              <a:t>Например, </a:t>
            </a:r>
            <a:r>
              <a:rPr lang="ru-RU" sz="2800" dirty="0"/>
              <a:t>д</a:t>
            </a:r>
            <a:r>
              <a:rPr lang="ru-RU" sz="2800" dirty="0" smtClean="0"/>
              <a:t>авление </a:t>
            </a:r>
            <a:r>
              <a:rPr lang="ru-RU" sz="2800" dirty="0"/>
              <a:t>со сторона членов семьи или страх распада семьи</a:t>
            </a:r>
            <a:r>
              <a:rPr lang="ru-RU" sz="2800" dirty="0" smtClean="0"/>
              <a:t>.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ru-RU" sz="2800" b="1" dirty="0" smtClean="0"/>
              <a:t>Религиозные традиции.</a:t>
            </a:r>
            <a:r>
              <a:rPr lang="ru-RU" sz="2800" dirty="0" smtClean="0"/>
              <a:t> Люди боятся осуждения (проклятия) со стороны священника или же имеют предвзятое мнение, что это не наша вера.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ru-RU" sz="2800" b="1" dirty="0" smtClean="0"/>
              <a:t>Мнение окружающих. </a:t>
            </a:r>
            <a:r>
              <a:rPr lang="ru-RU" sz="2800" dirty="0" smtClean="0"/>
              <a:t>Что подумают или скажут обо мне соседи, коллеги по работе или друзья?</a:t>
            </a:r>
            <a:endParaRPr lang="ru-RU" sz="2800" dirty="0"/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18216" y="110828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9473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ВОЗВЕДЕННЫЕ БАРЬЕРЫ</a:t>
            </a:r>
            <a:endParaRPr lang="ru-RU" sz="48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93" b="177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214179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Возведенные</a:t>
            </a:r>
            <a:r>
              <a:rPr lang="ru-RU" b="1" baseline="0" dirty="0" smtClean="0"/>
              <a:t> барьеры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3933" y="2011680"/>
            <a:ext cx="8746448" cy="3766185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900" b="1" i="1" dirty="0"/>
              <a:t>«Неужели же служители Христовы должны проявлять меньшее усердие, готовясь выполнять несравненно более важную работу? Возможно ли, чтобы они оказались невежественными в путях и средствах, используемых для приобретения душ? Чтобы обратиться к людям с вопросами, затрагивающими их благополучие в вечности, необходимы знание человеческой природы, усердная учеба, вдумчивое размышление и искренняя молитва»</a:t>
            </a:r>
            <a:r>
              <a:rPr lang="ru-RU" sz="2800" b="1" i="1" dirty="0"/>
              <a:t> </a:t>
            </a:r>
            <a:endParaRPr lang="ru-RU" sz="2800" b="1" i="1" dirty="0" smtClean="0"/>
          </a:p>
          <a:p>
            <a:pPr algn="r"/>
            <a:r>
              <a:rPr lang="ru-RU" sz="2800" dirty="0" smtClean="0"/>
              <a:t>(Е. Уайт, Евангелизм, </a:t>
            </a:r>
            <a:r>
              <a:rPr lang="ru-RU" sz="2800" dirty="0"/>
              <a:t>с. </a:t>
            </a:r>
            <a:r>
              <a:rPr lang="ru-RU" sz="2800" dirty="0" smtClean="0"/>
              <a:t>128).</a:t>
            </a:r>
            <a:endParaRPr lang="ru-RU" sz="2800" dirty="0"/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18216" y="110828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842" y="2157731"/>
            <a:ext cx="1617133" cy="2210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1281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D5487D36-20B9-4AF8-9845-4EE893DA08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TC103457491[[fn=Метрополия]]</Template>
  <TotalTime>604</TotalTime>
  <Words>813</Words>
  <Application>Microsoft Office PowerPoint</Application>
  <PresentationFormat>Произвольный</PresentationFormat>
  <Paragraphs>50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Метрополия</vt:lpstr>
      <vt:lpstr>Слайд 1</vt:lpstr>
      <vt:lpstr>ПРЕПЯТСТВИЯ В ПРИНЯТИИ РЕШЕНИЯ</vt:lpstr>
      <vt:lpstr>Возвещая Благую весть людям мы можем увидеть, что одни охотно откликаются на призыв принять Иисуса Христа, исполнять волю Божью, присоединиться к Церкви; другие наоборот, либо не решаются это сделать, либо категорически отказываются. Что же мешает таким людям принять Евангелие? Проблема с одной стороны в самом человеке: внешних и внутренних факторах. С другой – в самом верующем.</vt:lpstr>
      <vt:lpstr>«ЖЕЛЕЗНЫЕ ОКОВЫ»</vt:lpstr>
      <vt:lpstr>«Железные оковы»</vt:lpstr>
      <vt:lpstr>«Железные оковы»</vt:lpstr>
      <vt:lpstr>«Железные оковы»</vt:lpstr>
      <vt:lpstr>ВОЗВЕДЕННЫЕ БАРЬЕРЫ</vt:lpstr>
      <vt:lpstr>Возведенные барьеры</vt:lpstr>
      <vt:lpstr>Возведенные барьеры</vt:lpstr>
      <vt:lpstr>1</vt:lpstr>
      <vt:lpstr>Информационная перегрузка</vt:lpstr>
      <vt:lpstr>2</vt:lpstr>
      <vt:lpstr>Запрограммированный отказ</vt:lpstr>
      <vt:lpstr>Запрограммированный отказ</vt:lpstr>
      <vt:lpstr>3</vt:lpstr>
      <vt:lpstr>Поверхностный подход</vt:lpstr>
      <vt:lpstr>4</vt:lpstr>
      <vt:lpstr>Отсутствие ясного понимания</vt:lpstr>
      <vt:lpstr>Итак, мы рассмотрели препятствия, мешающие человеку принять решение следовать за Христом (вредные привычки, материальное благополучие, семейные узы, религиозные традиции или мнение окружающих). И в то же время сами верующие могут создавать барьеры, мешающие людям принять Христа в свое сердце (информационная перегрузка,  поверхностный подход, отсутствие ясного понимания).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Препятствия в принятии решения</dc:title>
  <dc:subject>Приводить к принятию решения</dc:subject>
  <dc:creator>Синицын А.В (ВВО; ЗРС)</dc:creator>
  <cp:lastModifiedBy>vkotov</cp:lastModifiedBy>
  <cp:revision>9</cp:revision>
  <dcterms:created xsi:type="dcterms:W3CDTF">2014-05-08T11:18:31Z</dcterms:created>
  <dcterms:modified xsi:type="dcterms:W3CDTF">2014-07-21T10:22:35Z</dcterms:modified>
</cp:coreProperties>
</file>