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4" r:id="rId26"/>
    <p:sldId id="281" r:id="rId27"/>
    <p:sldId id="282" r:id="rId28"/>
  </p:sldIdLst>
  <p:sldSz cx="9144000" cy="6858000" type="screen4x3"/>
  <p:notesSz cx="6858000" cy="9144000"/>
  <p:embeddedFontLst>
    <p:embeddedFont>
      <p:font typeface="Adventure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82" autoAdjust="0"/>
  </p:normalViewPr>
  <p:slideViewPr>
    <p:cSldViewPr>
      <p:cViewPr>
        <p:scale>
          <a:sx n="40" d="100"/>
          <a:sy n="40" d="100"/>
        </p:scale>
        <p:origin x="-1555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B48F-A849-43C4-913F-B1B13E17169D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F62D2-275E-4661-BE10-5B05FF1BD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раз в месяц класс СШ встречается на дому у одного из членов класса. Эта встреча позволяет в условиях неформальной обстановки и достаточного количества времени проанализировать деятельность класса и обсудить важнейшие вопросы его жизни и деятельности. На этой встрече обсуждаются цели и планы класса и их достижения, цели и планы каждого члена класса, предоставляется возможность каждому участнику поделиться опытом, получить совет, наметить новые цели и пути их достижения. Деловые вопросы встречи тесно переплетены с молитвами её участников.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Субботняя школа насчитывает восемь возрастных групп. Девятую группу членов СШ составляют  те члены СШ, которые по состоянию физического здоровья (тяжелая болезнь, прикованы к постели, очень преклонный возраст, и др.) не могут посещать занятия СШ. Таковые люди не должны остаться без внимания и духовной пищи. В общине должны быть избраны члены церкви, которые несут ответственность за посещение этой группы и обеспечения периодическими материалами.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День общего собрания субботней школы внимание уделяется преимущественно членам не посещающим СШ.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Юбилеи СШ – важные события в жизни и деятельности СШ. Они содействуют объединению общины (группы) вокруг уникального служения СШ, возможности всем членам церкви независимо от возраста, прикоснуться к истокам организации СШ, вспомнить историю уникального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адвентисткого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движения, пригласить в церковь новых людей, а также тех, кто охладел в вере, выразить благодарность Богу за достижения СШ нескольких прошедших лет. Это время глубже осознать все составляющие служения СШ и посвятить себя большему участию них.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этих мероприятий СШ – содействовать  непрерывному духовному и профессиональному росту учителей и руководителей СШ общин и групп. К этим мероприятиям относятся: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Учительские собрания.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Собрания учителей СШ для оценки деятельности.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Обучающие семинары для учителей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Консультативные встречи для руководителей СШ общин.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Конгрессы учителей субботней школы.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Программы для повышения квалификации учителей СШ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учительского собрания – это одно их важных мероприятий СШ, призванных содействовать улучшению деятельности учителей СШ и всей субботней школы. Проведение учительских собраний предлагается проводить еженедельно, согласно методике предлагаемой отделом СШ и ЛС ЕАД.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Учителя СШ ежеквартально собираются вместе для оценки деятельности. На этой встрече они обсуждают: различные пути вовлечения в работу субботней школы всех членов церкви, различные методы проведения урока СШ, вопросы, возникшие в ходе работы классов СШ, которые необходимо решить коллегиально и многие другие. Цель этих встреч – объективно посмотреть на своё служение, помочь другим учителям, совместно решать неотложные и насущные вопросы служения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Семинары необходимы для улучшения служения учителя СШ. Пастор и руководитель СШ общины призваны проводить обучающие семинары для учителей  1-2 раза в год. Для семинаров пастор и руководитель СШ используют  материалы, подготовленные отделом СШ и ЛС ЕАД, или готовят свои, в зависимости от нужд учителей СШ их общины.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успешной деятельности субботней школы поместной общины, и всего объединения (конференция/миссия) необходимо проведение Консультативных встреч для руководителей СШ общин. Регулярность проведения таких встреч - 1 раз в 2 года. На Консультативных встречах руководители СШ общин получают информацию, видение, обучение, материалы для работы СШ. Эти встречи дарят возможность узнать о программах СШ Всемирной церкви, инициативах нашего дивизиона, предложениях униона, рекомендациях объединения. На этих мероприятиях происходит обмен новыми идеями и опытами служения в СШ. Такие встречи дарят общение, поддержку и являются выражением признательности за совершаемое служение.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Важная составляющая мероприятий субботней школы - проведение конгрессов учителей СШ.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 важные составляющие  конгрессов: 1). максимальное присутствие учителей СШ; 2) наиболее актуальные обучающие семинары, проводимые в интерактивном формате. Практика проведения подобных конгрессов показала - актуальными остаются семинары: умение задавать вопросы; проведение учительского собрания; различные методы проведения урока СШ; миссионерская деятельность СШ, вопросы и ответы.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улучшения деятельности субботней школы предлагается проводить такие конгрессы: в  объединениях (конференция/миссия) - один раз в четыре года, в унионах - один раз в пять лет.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СШ – один из инструментов в осуществлении миссии Церкви. СШ объединяет Церковь по всему миру в изучении Библии, способствует духовному росту, готовит к служению - провозглашении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Трехангельской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вести и приготовлении мира ко Второму пришествию Христа.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улучшения деятельности субботней школы необходимо проводить 1 раз в 5 лет программы повышения квалификации учителей СШ. Международной ассоциацией учителей субботней школы (организатор отдел СШ и ЛС Генеральной Конференцией Церкви АСД) предложена такая программа. Материалы программы вы найдёте на сайте отдела СШ и ЛС ЕАД по адресу: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sspm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adventist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 ОТДЕЛ СУББОТНЕЙ ШКОЛЫ, в папке – Повышение квалификации учителей СШ.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этих мероприятий СШ – пробудить в окружающих людях интерес к посещению СШ и церкви.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этим мероприятиям относятся: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Дни принятия решений.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Дни открытых дверей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Юбилеи СШ.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особые дни, когда людям предлагают посвятить свою жизнь Господу и принять крещение.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 по проведению Дней принятия решений вы найдёте в папке – Проведение мероприятий СШ (ресурсы).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день обычно проводится в четвертом квартале каждого года. Его цель - познакомить окружающее общество с деятельностью Церкви адвентистов седьмого дня и приобрести новых членов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Практика служения СШ в нашем дивизионе показывает, что Дни открытых дверей СШ можно проводить ежеквартально. Творчески и хорошо организованные они становятся мероприятиями привлекающими новых людей в церковь, ведущих их к изучению Библии, принятию Христа как  Господа и Спасителя и крещению. Материалы для проведения Дня открытых дверей Субботней школы вы найдёте на сайте отдела СШ и ЛС ЕАД по адресу: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sspm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adventist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 ОТДЕЛ  СУББОТНЕЙ ШКОЛЫ в папке – Особые дни СШ.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пригласить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церковь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юбилеев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причиной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Приготовьте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составляющие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торжественного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акцентом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входа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церковь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холле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общение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классах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проповедь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несущая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утешение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надежду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торжественного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дружеский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желанны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хотим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встречаться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!».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переступят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порог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особый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скажете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свидания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приложите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окружить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атмосферой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пожелали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однажды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прийти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богослужения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Субботней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Всемирной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поместной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юбилей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молодёжной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детской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Ищите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причины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приглашать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церковь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ищите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принимать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лучшим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СШ проводит 4 торжественные мероприятия в течение года: Дни принятия решений, Дни общих собраний, Дни перевода в другие классы и Дни открытых дверей СШ. Даты проведения этих торжественных мероприятий могут быть разными. Особые дни - это важные миссионерские инструменты, и их планирование должно быть неотъемлемой частью годовой программы субботней школы.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последующей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важный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аспект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перечисленных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торжественных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дней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Планируйте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короткие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воодушевляющие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духовные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Помните, что их цель - пробудить в людях интерес и желание продолжать посещение СШ и церкви.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мероприятий субботней школы – это одна из составляющих ее успешной деятельности. Объединяя свой вклад с другими составляющими в деятельность субботней  школы, они вместе создают ту единую и цельную картину, которая делает служение СШ по настоящему самым удивительным, притягательным и благословенным служением, привлекающим в нее членов церкви,  посетителей и гостей.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«Все, что каким-либо образом связано с работой для Бога, должно быть настолько близко к совершенству, насколько человеческий разум и руки могут это сделать» (Э. Уайт, Евангельские работники, с.108).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Успех деятельности СШ зависит от многих составляющих и одна из них – мероприятия СШ. Мероприятия СШ включают три группы: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Мероприятия СШ направленные на утверждение в вере.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Мероприятия для повышения квалификации лидеров СШ.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Мероприятия СШ направленные на приглашение новых людей.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этих мероприятий и служений СШ – утвердить в вере членов церкви, укрепить духовно ослабевших, возвратить оставивших церковь.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Секретарь класса СШ несёт ответственность за статистику посещения занятий СШ. На каждом занятии СШ он очень тактично и аккуратно отмечает присутствующих в журнале класса СШ, который ежеквартально печатается в пособии СШ для учителей. Секретарь класса замечает отсутствующих, и предлагает: классу помолиться за людей, не пришедших на СШ, написать слова поддержки на открытке и передать с кем-то из членов класса отсутствующему человеку. Он заботится о том, чтобы созвониться с отсутствующими членами СШ, узнать причину пропуска занятия СШ, выразить общее желание класса помочь этому человеку, чтобы он смог быть на следующем занятии СШ. Задача секретаря СШ класса – создать атмосферу взаимной поддержки и заботы членов класса друг о друге. Секретарь класса СШ после завершения СШ передаёт информацию о посещаемости класса руководителю СШ общины. Информация по всем классам обсуждается на учительском собрании, совместно ищутся пути наибольшей посещаемости членами церкви занятий СШ.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Перевод из одного класса СШ в другой важное служение СШ. Он объясняется возрастом ребенка или переходом в следующий класс в обычной школе. Дни перевода в следующий класс должны стать запоминающимися и вдохновляющими событиями. Они проводятся в конце каждого квартала или в любое время, когда церковь сочтет уместным. Сделайте эти события долгожданными и предвкушаемыми. Общий день перевода в следующий класс планируется советом субботней школы таким образом, чтобы каждый отдел был готов перевести одних учащихся и приветствовать других (можно устроить по окончании учебного года). Заранее до Дня перевода подготовьте удостоверения об окончании класса, заполните и подпишите 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Осуществление четырёх целей СШ включает: изучение Библии, общение, евангельская работа членов СШ, содействие Всемирной миссии через дары СШ - способствует целостному духовному  воспитанию членов СШ.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Постоянно стремитесь к тому, чтобы в вашей общине достигались все четыре цели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Дискуссия – это лучший метод для проведения занятий в СШ, так как неформальная обстановка улучшает атмосферу обучения. Он содействует вовлечению членов в СШ в обсуждение урока, правильному построению общения, развитию способностей, сотрудничеству в ходе общения. Метод дискуссии учит человека думать, слушать,  взвешивать факты, выносить  суждения и выражать свои мысли. Он укрепляет дружбу, сближает людей, вызывает интерес из-за естественного желания выразить свои идеи или чувства, помогает членам СШ применить истину, изложенную в уроке, в своей жизни, даже если учитель не объяснял, как это сделать. Этот метод помогает учителю узнать нужды учеников и заметить ошибочные мнения, приближает содержание урока к интересам и нуждам учеников.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Неформальные встречи класса СШ среди недели – одна из составляющих успешной деятельности класса. В жизни есть несколько моментов сближающих людей: совместная трапеза, совместно перенесённое горе или переживание, совместное служение или работа. Неформальные встречи класса среди недели сближают членов СШ, делают их общение, взаимодействие и сотрудничество более успешным. Встречи класса СШ для молитвы, поддержки друг друга, совместное время препровождения (дни рождения, выезд на природу и др.) делает класс единой дружной духовной семьёй, способной не только отдыхать вместе, но и решать вопросы миссии и спасения людей.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F62D2-275E-4661-BE10-5B05FF1BD2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533400"/>
            <a:ext cx="5638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Проведение мероприятий субботней школы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pic>
        <p:nvPicPr>
          <p:cNvPr id="11" name="Рисунок 10" descr="sspm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pic>
        <p:nvPicPr>
          <p:cNvPr id="1026" name="Picture 2" descr="C:\Users\vkotov\Desktop\Луговой П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3733800" cy="2886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93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Встреча класса СШ для оценки деятельности.</a:t>
            </a:r>
          </a:p>
        </p:txBody>
      </p:sp>
      <p:pic>
        <p:nvPicPr>
          <p:cNvPr id="8" name="Рисунок 7" descr="Планирование-работы-менеджера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5" y="3352800"/>
            <a:ext cx="3076575" cy="30765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Служение для 9-й группы СШ. </a:t>
            </a:r>
          </a:p>
        </p:txBody>
      </p:sp>
      <p:pic>
        <p:nvPicPr>
          <p:cNvPr id="8194" name="Picture 2" descr="E:\Клипарты\Библейские клипарты\Воспитание детей\iskustvoobshcheni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1217"/>
            <a:ext cx="4114800" cy="31267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pic>
        <p:nvPicPr>
          <p:cNvPr id="8" name="Рисунок 7" descr="tolp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333"/>
          <a:stretch>
            <a:fillRect/>
          </a:stretch>
        </p:blipFill>
        <p:spPr>
          <a:xfrm>
            <a:off x="0" y="1905000"/>
            <a:ext cx="7620000" cy="4953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1837080"/>
            <a:ext cx="6629400" cy="5412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Дни общих собраний СШ.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Проведение юбилеев СШ.</a:t>
            </a:r>
          </a:p>
        </p:txBody>
      </p:sp>
      <p:pic>
        <p:nvPicPr>
          <p:cNvPr id="8" name="Рисунок 7" descr="img008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422878"/>
            <a:ext cx="4267200" cy="44351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8" name="Рисунок 7" descr="lide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289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557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Учительские собрания.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9" name="Рисунок 8" descr="vospitat_rabot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3276600"/>
            <a:ext cx="4114800" cy="32018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Собрания учителей СШ для оценки деятельности.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9" name="Рисунок 8" descr="101813_1211_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170970"/>
            <a:ext cx="3733800" cy="3687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93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Обучающие семинары для учителей СШ.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9" name="Рисунок 8" descr="seminar_booking_imag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276600"/>
            <a:ext cx="5359918" cy="3581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93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Консультативные встречи для руководителей СШ общин.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11" name="Рисунок 10" descr="Pr_seminar_svg_programm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04336"/>
            <a:ext cx="4648200" cy="40536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Конгрессы учителей СШ.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9" name="Рисунок 8" descr="225cb8fccfe0de1ac57295fb1c89c60b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761735"/>
            <a:ext cx="3429000" cy="40962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pm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49" y="914400"/>
            <a:ext cx="6236451" cy="533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Программы для повышения квалификации учителей СШ.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</p:txBody>
      </p:sp>
      <p:pic>
        <p:nvPicPr>
          <p:cNvPr id="9" name="Рисунок 8" descr="semina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5167819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1418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III. Мероприятия СШ направленные на приглашение новых людей. </a:t>
            </a:r>
          </a:p>
        </p:txBody>
      </p:sp>
      <p:pic>
        <p:nvPicPr>
          <p:cNvPr id="9218" name="Picture 2" descr="E:\Клипарты\Человечки\42nsnd1gyh9w5eb6k72var9kjf8b6ejq_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05"/>
          <a:stretch>
            <a:fillRect/>
          </a:stretch>
        </p:blipFill>
        <p:spPr bwMode="auto">
          <a:xfrm>
            <a:off x="0" y="2057400"/>
            <a:ext cx="5638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73097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Дни принятия решений.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1418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III. Мероприятия СШ направленные на приглашение новых людей. </a:t>
            </a:r>
          </a:p>
        </p:txBody>
      </p:sp>
      <p:pic>
        <p:nvPicPr>
          <p:cNvPr id="9" name="Рисунок 8" descr="w256h2561371726648Calend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0480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73097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Дни открытых дверей СШ.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1418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III. Мероприятия СШ направленные на приглашение новых людей. </a:t>
            </a:r>
          </a:p>
        </p:txBody>
      </p:sp>
      <p:pic>
        <p:nvPicPr>
          <p:cNvPr id="9" name="Рисунок 8" descr="48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107720"/>
            <a:ext cx="5181600" cy="375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73097"/>
            <a:ext cx="6629400" cy="5412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Юбилеи СШ.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55516"/>
            <a:ext cx="6629400" cy="1418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III. Мероприятия СШ направленные на приглашение новых людей. </a:t>
            </a:r>
          </a:p>
        </p:txBody>
      </p:sp>
      <p:pic>
        <p:nvPicPr>
          <p:cNvPr id="9" name="Рисунок 8" descr="bo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124200"/>
            <a:ext cx="4076700" cy="4076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33400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Особые дни Субботней Школы</a:t>
            </a:r>
          </a:p>
        </p:txBody>
      </p:sp>
      <p:pic>
        <p:nvPicPr>
          <p:cNvPr id="9" name="Рисунок 8" descr="1375047209_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61"/>
          <a:stretch>
            <a:fillRect/>
          </a:stretch>
        </p:blipFill>
        <p:spPr>
          <a:xfrm>
            <a:off x="228600" y="1396400"/>
            <a:ext cx="6019800" cy="5461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33400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 algn="ctr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Проведение мероприятий  Субботней Школы</a:t>
            </a:r>
          </a:p>
        </p:txBody>
      </p:sp>
      <p:pic>
        <p:nvPicPr>
          <p:cNvPr id="2" name="Picture 2" descr="C:\Users\vkotov\Desktop\В помощь оптимизации\1358412091_kartina-iz-pazlov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70866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pic>
        <p:nvPicPr>
          <p:cNvPr id="2050" name="Picture 2" descr="E:\Клипарты\Библейские клипарты\Картинки в Png для поиска истины\Уайт.png"/>
          <p:cNvPicPr>
            <a:picLocks noChangeAspect="1" noChangeArrowheads="1"/>
          </p:cNvPicPr>
          <p:nvPr/>
        </p:nvPicPr>
        <p:blipFill>
          <a:blip r:embed="rId5" cstate="print"/>
          <a:srcRect l="6674"/>
          <a:stretch>
            <a:fillRect/>
          </a:stretch>
        </p:blipFill>
        <p:spPr bwMode="auto">
          <a:xfrm>
            <a:off x="0" y="0"/>
            <a:ext cx="85248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35114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409596"/>
            <a:ext cx="6629400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  <a:p>
            <a:pPr marL="571500" indent="-571500">
              <a:lnSpc>
                <a:spcPts val="3360"/>
              </a:lnSpc>
            </a:pPr>
            <a:endParaRPr lang="ru-RU" sz="33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II. Мероприятия для повышения квалификации лидеров СШ.  </a:t>
            </a:r>
          </a:p>
          <a:p>
            <a:pPr marL="528638" indent="-528638">
              <a:lnSpc>
                <a:spcPts val="3360"/>
              </a:lnSpc>
            </a:pPr>
            <a:endParaRPr lang="ru-RU" sz="33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pPr marL="528638" indent="-528638">
              <a:lnSpc>
                <a:spcPts val="3360"/>
              </a:lnSpc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III. Мероприятия СШ направленные на приглашение новых людей.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pic>
        <p:nvPicPr>
          <p:cNvPr id="3074" name="Picture 2" descr="E:\Клипарты\Библейские клипарты\Картинки в Png для поиска истины\разt2_en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743200"/>
            <a:ext cx="5181600" cy="3489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93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Забота о пропускающих занятия членах СШ.</a:t>
            </a:r>
          </a:p>
        </p:txBody>
      </p:sp>
      <p:pic>
        <p:nvPicPr>
          <p:cNvPr id="4098" name="Picture 2" descr="E:\Клипарты\Библейские клипарты\Воспитание детей\0_dcd15_208da8d1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546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Дни перевода в другие классы.</a:t>
            </a:r>
          </a:p>
        </p:txBody>
      </p:sp>
      <p:pic>
        <p:nvPicPr>
          <p:cNvPr id="8" name="Рисунок 7" descr="kurs-sekre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798064"/>
            <a:ext cx="4114800" cy="40599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Осуществление четырех целей при проведении занятий СШ.</a:t>
            </a:r>
          </a:p>
        </p:txBody>
      </p:sp>
      <p:pic>
        <p:nvPicPr>
          <p:cNvPr id="5122" name="Picture 2" descr="E:\Клипарты\Библейские клипарты\Воспитание детей\21bc5338fefa63e27ffcf87e08a5ac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00400"/>
            <a:ext cx="3144838" cy="31448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Проведение СШ по классам методом дискуссии.</a:t>
            </a:r>
          </a:p>
        </p:txBody>
      </p:sp>
      <p:pic>
        <p:nvPicPr>
          <p:cNvPr id="6146" name="Picture 2" descr="E:\Клипарты\Библейские клипарты\Воспитание детей\comments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7432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ипарты\Фон для доков\notebook_paper_1.jpg"/>
          <p:cNvPicPr>
            <a:picLocks noChangeAspect="1" noChangeArrowheads="1"/>
          </p:cNvPicPr>
          <p:nvPr/>
        </p:nvPicPr>
        <p:blipFill>
          <a:blip r:embed="rId3" cstate="print"/>
          <a:srcRect b="46968"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spm-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28600"/>
            <a:ext cx="762000" cy="65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5819745" y="3426768"/>
            <a:ext cx="5638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Подготовлено Отделом СШ и ЛС ЕАД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55516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AutoNum type="romanUcPeriod"/>
            </a:pP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Мероприятия СШ направленные на утверждение в вере.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37080"/>
            <a:ext cx="6629400" cy="982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ts val="3360"/>
              </a:lnSpc>
              <a:buFont typeface="Wingdings" pitchFamily="2" charset="2"/>
              <a:buChar char="ü"/>
            </a:pPr>
            <a:r>
              <a:rPr lang="ru-RU" sz="33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Неформальные встречи класса СШ среди недели.</a:t>
            </a:r>
          </a:p>
        </p:txBody>
      </p:sp>
      <p:pic>
        <p:nvPicPr>
          <p:cNvPr id="7170" name="Picture 2" descr="E:\Клипарты\Библейские клипарты\Воспитание детей\conversation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81400"/>
            <a:ext cx="4000500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2498</Words>
  <Application>Microsoft Office PowerPoint</Application>
  <PresentationFormat>Экран (4:3)</PresentationFormat>
  <Paragraphs>154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Adventure</vt:lpstr>
      <vt:lpstr>Wingdings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vkotov</cp:lastModifiedBy>
  <cp:revision>44</cp:revision>
  <dcterms:created xsi:type="dcterms:W3CDTF">2014-10-19T16:35:52Z</dcterms:created>
  <dcterms:modified xsi:type="dcterms:W3CDTF">2014-10-25T19:18:58Z</dcterms:modified>
</cp:coreProperties>
</file>