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7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46" d="100"/>
          <a:sy n="46" d="100"/>
        </p:scale>
        <p:origin x="-1387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4C34-C507-4E00-94E1-F8372312DB5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5B25-BA71-405E-AB52-F2085A08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49E8-F0A9-404B-86F5-56F36346F37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C5BD-DBD6-4010-BA08-B72D64CF5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583-E262-4FD2-B542-3CEF5A9A999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5BAB-52C8-41D6-A62B-2240CBE3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y-AM" altLang="en-US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y-AM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D27-CF66-4579-B0F5-CA26997A984E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2C9C-5E1B-430F-8AEE-9561062C32D6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6F3A-9243-427E-BBDC-B3ECBFDCA62D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34B46-656D-4966-876B-404C9CE6B473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4287-4B58-4106-B839-F37C7B8FD9E2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50CD-3DDB-4656-A9BF-BACCF73A62A7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A144-8202-4AC7-968F-05ED9A2B091C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06D5-B631-4250-9063-B66C9E2B617E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1378-C04C-48A1-9FCD-5242E2E48B4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A823-FCD5-464C-9547-AC7280B7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B457-D53A-4B3E-9FA3-74C4268B0236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70D8-32A7-4C64-BCD5-2CA1AFCB5D99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BA5B-4817-463B-BEAA-C24883FC3B8C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D975-972A-4E68-885E-648AFDB2AD37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0F7CB-3851-4465-A4B2-0C34E2CBB7D4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CC9D-E273-46CF-8C1F-B2BF7397F264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4043-FCE7-4846-972D-365428CE5B89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B45E-7FAB-4CB4-849E-C2D5AA90E9A4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A55C8-1EDD-48BC-BEEE-E75F543BABAA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31B0-947F-4A4B-956D-2ABE05741493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2FE0-269C-4158-8A02-F4675A0D39CA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7FE0-C771-4F62-BB0D-10DBD9636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498A-8614-44F2-9DA0-55926BA87CB1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5DA3-B1FF-489A-A528-AE8E6BE88FFE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94A2-B472-4380-A244-8BA94D85A85F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0D5E-A29E-4918-975B-82B276B6FA58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0877-0994-42EB-A736-E51FC4A86B58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9708-DD7C-47D5-A15F-0F5EF337808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B9AF-4B8B-4580-B6F3-9FF443217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270F-BB30-4F6B-A297-CC5798BE071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4C2E-0FD8-4EA1-A54C-F9380C046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683B-4774-4DF1-8892-63B9BBBE690A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E6E7-700C-4C16-9F6E-F1D7ABD2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A196-FE8B-4A17-A0BC-50F5F179073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D976-DFFD-4489-BA70-20BD87D6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7B5B-A666-49A6-8388-B7B9AA132FB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505B-49FA-4B43-B32F-803BC1A4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3629-625E-4B33-B66A-CA8815286A7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E567-2DC6-4EE1-AAFF-F3F23E5E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1681E-BDFD-44AB-AA3B-68B30042F4D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01C47-0E86-4275-818F-C80AC01A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y-AM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y-AM" altLang="en-US" smtClean="0"/>
              <a:t>Click to edit Master text styles</a:t>
            </a:r>
          </a:p>
          <a:p>
            <a:pPr lvl="1"/>
            <a:r>
              <a:rPr lang="hy-AM" altLang="en-US" smtClean="0"/>
              <a:t>Second level</a:t>
            </a:r>
          </a:p>
          <a:p>
            <a:pPr lvl="2"/>
            <a:r>
              <a:rPr lang="hy-AM" altLang="en-US" smtClean="0"/>
              <a:t>Third level</a:t>
            </a:r>
          </a:p>
          <a:p>
            <a:pPr lvl="3"/>
            <a:r>
              <a:rPr lang="hy-AM" altLang="en-US" smtClean="0"/>
              <a:t>Fourth level</a:t>
            </a:r>
          </a:p>
          <a:p>
            <a:pPr lvl="4"/>
            <a:r>
              <a:rPr lang="hy-AM" altLang="en-US" smtClean="0"/>
              <a:t>Fifth level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hy-AM" alt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B52175F-9EBC-4E11-966E-8BFCE961DF2D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05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f-ZA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f-ZA" smtClean="0"/>
              <a:t>Click to edit Master text styles</a:t>
            </a:r>
          </a:p>
          <a:p>
            <a:pPr lvl="1"/>
            <a:r>
              <a:rPr lang="af-ZA" smtClean="0"/>
              <a:t>Second level</a:t>
            </a:r>
          </a:p>
          <a:p>
            <a:pPr lvl="2"/>
            <a:r>
              <a:rPr lang="af-ZA" smtClean="0"/>
              <a:t>Third level</a:t>
            </a:r>
          </a:p>
          <a:p>
            <a:pPr lvl="3"/>
            <a:r>
              <a:rPr lang="af-ZA" smtClean="0"/>
              <a:t>Fourth level</a:t>
            </a:r>
          </a:p>
          <a:p>
            <a:pPr lvl="4"/>
            <a:r>
              <a:rPr lang="af-ZA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D9B131-31AB-4E3A-A656-7C0EC4FDB847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86CC-938A-47A8-82A9-5D185499D4A8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BF74-0F9C-4FB0-A926-A87ABAEDC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175" y="0"/>
            <a:ext cx="1050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115888"/>
            <a:ext cx="1439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175" y="0"/>
            <a:ext cx="1050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115888"/>
            <a:ext cx="1439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288" y="3162300"/>
            <a:ext cx="7097712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ЕВАНГЕЛИЗМ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ОТДЕЛЫ ЦЕРКВИ</a:t>
            </a:r>
            <a:endParaRPr lang="hy-AM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Armenian" pitchFamily="18" charset="0"/>
              <a:cs typeface="Times New Roman" pitchFamily="18" charset="0"/>
            </a:endParaRPr>
          </a:p>
        </p:txBody>
      </p:sp>
      <p:pic>
        <p:nvPicPr>
          <p:cNvPr id="6147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0" y="1124744"/>
            <a:ext cx="14587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7453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00000">
              <a:defRPr/>
            </a:pPr>
            <a:r>
              <a:rPr lang="ru-RU" sz="36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Предмет: «Проведение общиной евангельских мероприятий»</a:t>
            </a:r>
            <a:endParaRPr lang="hy-AM" sz="3600" b="1" kern="0" dirty="0">
              <a:solidFill>
                <a:srgbClr val="0000FF"/>
              </a:solidFill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83450" y="5607050"/>
            <a:ext cx="18224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00000">
              <a:defRPr/>
            </a:pPr>
            <a:r>
              <a:rPr lang="ru-RU" sz="2800" b="1" kern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</a:t>
            </a:r>
            <a:r>
              <a:rPr lang="ru-RU" sz="28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hy-AM" sz="2800" b="1" kern="0" dirty="0">
              <a:solidFill>
                <a:srgbClr val="00B050"/>
              </a:solidFill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340768"/>
            <a:ext cx="7560840" cy="5517232"/>
          </a:xfrm>
        </p:spPr>
        <p:txBody>
          <a:bodyPr/>
          <a:lstStyle/>
          <a:p>
            <a:pPr algn="l" defTabSz="898525" eaLnBrk="1" hangingPunct="1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отдел имеет своего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руководителя и совет.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Каждый отдел занимается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внутрицерковной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деятельностью.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Каждый отдел занимается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евангельской деятельностью.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Совет каждого отдела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разрабатывает стратегию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y-AM" sz="3600" dirty="0" smtClean="0">
              <a:solidFill>
                <a:srgbClr val="0000FF"/>
              </a:solidFill>
              <a:latin typeface="Times Armenian" pitchFamily="18" charset="0"/>
              <a:cs typeface="Times New Roman" pitchFamily="18" charset="0"/>
            </a:endParaRPr>
          </a:p>
        </p:txBody>
      </p:sp>
      <p:pic>
        <p:nvPicPr>
          <p:cNvPr id="7171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9675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50800" y="-171450"/>
            <a:ext cx="9144000" cy="11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ДЕЯТЕЛЬНОСТЬ ОТДЕЛОВ</a:t>
            </a:r>
            <a:endParaRPr lang="hy-AM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6993706" cy="5256584"/>
          </a:xfrm>
        </p:spPr>
        <p:txBody>
          <a:bodyPr/>
          <a:lstStyle/>
          <a:p>
            <a:pPr algn="l" defTabSz="898525" eaLnBrk="1" hangingPunct="1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 Церковный совет  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координирует мероприятия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отделов и всей церкви.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Благовестие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осуществляется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через евангельские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мероприятия отделов во 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время богослужения или во 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время встреч клубов.</a:t>
            </a:r>
            <a:endParaRPr lang="hy-AM" sz="3600" dirty="0" smtClean="0">
              <a:solidFill>
                <a:srgbClr val="0000FF"/>
              </a:solidFill>
              <a:latin typeface="Times Armenian" pitchFamily="18" charset="0"/>
              <a:cs typeface="Times New Roman" pitchFamily="18" charset="0"/>
            </a:endParaRPr>
          </a:p>
        </p:txBody>
      </p:sp>
      <p:pic>
        <p:nvPicPr>
          <p:cNvPr id="819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0" y="1196752"/>
            <a:ext cx="14587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5080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ДЕЯТЕЛЬНОСТЬ ОТДЕЛОВ</a:t>
            </a:r>
            <a:endParaRPr lang="hy-AM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0" y="1371600"/>
            <a:ext cx="13271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584450"/>
            <a:ext cx="7327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4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Взаимосвязь отделов </a:t>
            </a:r>
          </a:p>
          <a:p>
            <a:pPr algn="ctr">
              <a:defRPr/>
            </a:pPr>
            <a:r>
              <a:rPr lang="ru-RU" sz="4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клубов</a:t>
            </a:r>
            <a:endParaRPr lang="hy-AM" sz="4800" b="1" kern="0" dirty="0">
              <a:solidFill>
                <a:srgbClr val="FF0000"/>
              </a:solidFill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054100" y="3073400"/>
            <a:ext cx="1860550" cy="1411288"/>
            <a:chOff x="3746" y="1139"/>
            <a:chExt cx="1172" cy="889"/>
          </a:xfrm>
        </p:grpSpPr>
        <p:sp>
          <p:nvSpPr>
            <p:cNvPr id="10299" name="Oval 33"/>
            <p:cNvSpPr>
              <a:spLocks noChangeArrowheads="1"/>
            </p:cNvSpPr>
            <p:nvPr/>
          </p:nvSpPr>
          <p:spPr bwMode="auto">
            <a:xfrm>
              <a:off x="3872" y="1139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300" name="Rectangle 9"/>
            <p:cNvSpPr>
              <a:spLocks noChangeArrowheads="1"/>
            </p:cNvSpPr>
            <p:nvPr/>
          </p:nvSpPr>
          <p:spPr bwMode="auto">
            <a:xfrm>
              <a:off x="3746" y="1356"/>
              <a:ext cx="117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ACC Times PlainV" pitchFamily="2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ACC Times PlainV" pitchFamily="2" charset="0"/>
                </a:rPr>
                <a:t>женского служения</a:t>
              </a:r>
              <a:endParaRPr lang="af-ZA" sz="1600" b="1">
                <a:solidFill>
                  <a:srgbClr val="FFFF00"/>
                </a:solidFill>
                <a:latin typeface="ACC Times PlainV" pitchFamily="2" charset="0"/>
              </a:endParaRPr>
            </a:p>
          </p:txBody>
        </p:sp>
      </p:grpSp>
      <p:sp>
        <p:nvSpPr>
          <p:cNvPr id="66" name="Oval 32"/>
          <p:cNvSpPr>
            <a:spLocks noChangeArrowheads="1"/>
          </p:cNvSpPr>
          <p:nvPr/>
        </p:nvSpPr>
        <p:spPr bwMode="auto">
          <a:xfrm>
            <a:off x="6230938" y="1695450"/>
            <a:ext cx="1485900" cy="1411288"/>
          </a:xfrm>
          <a:prstGeom prst="ellipse">
            <a:avLst/>
          </a:prstGeom>
          <a:solidFill>
            <a:srgbClr val="0000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762250" y="450850"/>
            <a:ext cx="1943100" cy="1411288"/>
            <a:chOff x="1146" y="647"/>
            <a:chExt cx="1224" cy="889"/>
          </a:xfrm>
        </p:grpSpPr>
        <p:sp>
          <p:nvSpPr>
            <p:cNvPr id="10297" name="Oval 42"/>
            <p:cNvSpPr>
              <a:spLocks noChangeArrowheads="1"/>
            </p:cNvSpPr>
            <p:nvPr/>
          </p:nvSpPr>
          <p:spPr bwMode="auto">
            <a:xfrm>
              <a:off x="1292" y="647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98" name="Rectangle 15"/>
            <p:cNvSpPr>
              <a:spLocks noChangeArrowheads="1"/>
            </p:cNvSpPr>
            <p:nvPr/>
          </p:nvSpPr>
          <p:spPr bwMode="auto">
            <a:xfrm>
              <a:off x="1146" y="815"/>
              <a:ext cx="122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личного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служения</a:t>
              </a:r>
              <a:endParaRPr lang="af-ZA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019550" y="5040313"/>
            <a:ext cx="1485900" cy="1411287"/>
            <a:chOff x="2398" y="3152"/>
            <a:chExt cx="936" cy="889"/>
          </a:xfrm>
        </p:grpSpPr>
        <p:sp>
          <p:nvSpPr>
            <p:cNvPr id="10295" name="Oval 37"/>
            <p:cNvSpPr>
              <a:spLocks noChangeArrowheads="1"/>
            </p:cNvSpPr>
            <p:nvPr/>
          </p:nvSpPr>
          <p:spPr bwMode="auto">
            <a:xfrm>
              <a:off x="2398" y="3152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66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96" name="Rectangle 45"/>
            <p:cNvSpPr>
              <a:spLocks noChangeArrowheads="1"/>
            </p:cNvSpPr>
            <p:nvPr/>
          </p:nvSpPr>
          <p:spPr bwMode="auto">
            <a:xfrm>
              <a:off x="2460" y="3375"/>
              <a:ext cx="8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Другие отделы</a:t>
              </a:r>
              <a:endParaRPr lang="af-Z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4786" name="Oval 2"/>
          <p:cNvSpPr>
            <a:spLocks noChangeArrowheads="1"/>
          </p:cNvSpPr>
          <p:nvPr/>
        </p:nvSpPr>
        <p:spPr bwMode="auto">
          <a:xfrm>
            <a:off x="3460750" y="2389188"/>
            <a:ext cx="2166938" cy="2017712"/>
          </a:xfrm>
          <a:prstGeom prst="ellipse">
            <a:avLst/>
          </a:prstGeom>
          <a:solidFill>
            <a:srgbClr val="FF0000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8700" y="3175000"/>
            <a:ext cx="1981200" cy="342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endParaRPr lang="af-Z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216400" y="450850"/>
            <a:ext cx="1676400" cy="1411288"/>
            <a:chOff x="2703" y="364"/>
            <a:chExt cx="1056" cy="889"/>
          </a:xfrm>
        </p:grpSpPr>
        <p:sp>
          <p:nvSpPr>
            <p:cNvPr id="10293" name="Oval 4"/>
            <p:cNvSpPr>
              <a:spLocks noChangeArrowheads="1"/>
            </p:cNvSpPr>
            <p:nvPr/>
          </p:nvSpPr>
          <p:spPr bwMode="auto">
            <a:xfrm>
              <a:off x="2766" y="364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94" name="Rectangle 5"/>
            <p:cNvSpPr>
              <a:spLocks noChangeArrowheads="1"/>
            </p:cNvSpPr>
            <p:nvPr/>
          </p:nvSpPr>
          <p:spPr bwMode="auto">
            <a:xfrm>
              <a:off x="2703" y="620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 образования</a:t>
              </a:r>
              <a:endParaRPr lang="af-Z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5148263" y="4906963"/>
            <a:ext cx="1824037" cy="1411287"/>
            <a:chOff x="3035" y="3124"/>
            <a:chExt cx="1149" cy="889"/>
          </a:xfrm>
        </p:grpSpPr>
        <p:sp>
          <p:nvSpPr>
            <p:cNvPr id="10291" name="Oval 36"/>
            <p:cNvSpPr>
              <a:spLocks noChangeArrowheads="1"/>
            </p:cNvSpPr>
            <p:nvPr/>
          </p:nvSpPr>
          <p:spPr bwMode="auto">
            <a:xfrm>
              <a:off x="3150" y="3124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92" name="Rectangle 17"/>
            <p:cNvSpPr>
              <a:spLocks noChangeArrowheads="1"/>
            </p:cNvSpPr>
            <p:nvPr/>
          </p:nvSpPr>
          <p:spPr bwMode="auto">
            <a:xfrm>
              <a:off x="3035" y="3313"/>
              <a:ext cx="114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детского служения</a:t>
              </a:r>
              <a:endParaRPr lang="af-ZA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4802" name="AutoShape 18"/>
          <p:cNvSpPr>
            <a:spLocks noChangeArrowheads="1"/>
          </p:cNvSpPr>
          <p:nvPr/>
        </p:nvSpPr>
        <p:spPr bwMode="auto">
          <a:xfrm>
            <a:off x="1149350" y="0"/>
            <a:ext cx="1911350" cy="900113"/>
          </a:xfrm>
          <a:prstGeom prst="wedgeRoundRectCallout">
            <a:avLst>
              <a:gd name="adj1" fmla="val 66435"/>
              <a:gd name="adj2" fmla="val 67639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Благотвори-тельный отдел    Тавифа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03" name="AutoShape 19"/>
          <p:cNvSpPr>
            <a:spLocks noChangeArrowheads="1"/>
          </p:cNvSpPr>
          <p:nvPr/>
        </p:nvSpPr>
        <p:spPr bwMode="auto">
          <a:xfrm>
            <a:off x="-6350" y="3554413"/>
            <a:ext cx="1214438" cy="630237"/>
          </a:xfrm>
          <a:prstGeom prst="wedgeRoundRectCallout">
            <a:avLst>
              <a:gd name="adj1" fmla="val 63639"/>
              <a:gd name="adj2" fmla="val -28079"/>
              <a:gd name="adj3" fmla="val 16667"/>
            </a:avLst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Женский клуб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04" name="AutoShape 20"/>
          <p:cNvSpPr>
            <a:spLocks noChangeArrowheads="1"/>
          </p:cNvSpPr>
          <p:nvPr/>
        </p:nvSpPr>
        <p:spPr bwMode="auto">
          <a:xfrm>
            <a:off x="7299325" y="6219825"/>
            <a:ext cx="1844675" cy="638175"/>
          </a:xfrm>
          <a:prstGeom prst="wedgeRoundRectCallout">
            <a:avLst>
              <a:gd name="adj1" fmla="val -102815"/>
              <a:gd name="adj2" fmla="val -235250"/>
              <a:gd name="adj3" fmla="val 16667"/>
            </a:avLst>
          </a:prstGeom>
          <a:solidFill>
            <a:schemeClr val="accent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Клуб искателей преключений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05" name="AutoShape 21"/>
          <p:cNvSpPr>
            <a:spLocks noChangeArrowheads="1"/>
          </p:cNvSpPr>
          <p:nvPr/>
        </p:nvSpPr>
        <p:spPr bwMode="auto">
          <a:xfrm>
            <a:off x="0" y="4362450"/>
            <a:ext cx="1504950" cy="657225"/>
          </a:xfrm>
          <a:prstGeom prst="wedgeRoundRectCallout">
            <a:avLst>
              <a:gd name="adj1" fmla="val 70810"/>
              <a:gd name="adj2" fmla="val 44870"/>
              <a:gd name="adj3" fmla="val 16667"/>
            </a:avLst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Семейный клуб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10" name="AutoShape 26"/>
          <p:cNvSpPr>
            <a:spLocks noChangeArrowheads="1"/>
          </p:cNvSpPr>
          <p:nvPr/>
        </p:nvSpPr>
        <p:spPr bwMode="auto">
          <a:xfrm>
            <a:off x="7135813" y="98425"/>
            <a:ext cx="2008187" cy="647700"/>
          </a:xfrm>
          <a:prstGeom prst="wedgeRoundRectCallout">
            <a:avLst>
              <a:gd name="adj1" fmla="val -137574"/>
              <a:gd name="adj2" fmla="val 60829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Компьютерный клуб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394450" y="2851150"/>
            <a:ext cx="1828800" cy="1411288"/>
            <a:chOff x="3617" y="2614"/>
            <a:chExt cx="1152" cy="889"/>
          </a:xfrm>
        </p:grpSpPr>
        <p:sp>
          <p:nvSpPr>
            <p:cNvPr id="10289" name="Oval 35"/>
            <p:cNvSpPr>
              <a:spLocks noChangeArrowheads="1"/>
            </p:cNvSpPr>
            <p:nvPr/>
          </p:nvSpPr>
          <p:spPr bwMode="auto">
            <a:xfrm>
              <a:off x="3702" y="2614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90" name="Rectangle 29"/>
            <p:cNvSpPr>
              <a:spLocks noChangeArrowheads="1"/>
            </p:cNvSpPr>
            <p:nvPr/>
          </p:nvSpPr>
          <p:spPr bwMode="auto">
            <a:xfrm>
              <a:off x="3617" y="289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Музыкальный отдел</a:t>
              </a:r>
              <a:endParaRPr lang="af-ZA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4814" name="AutoShape 30"/>
          <p:cNvSpPr>
            <a:spLocks noChangeArrowheads="1"/>
          </p:cNvSpPr>
          <p:nvPr/>
        </p:nvSpPr>
        <p:spPr bwMode="auto">
          <a:xfrm>
            <a:off x="0" y="850900"/>
            <a:ext cx="1460500" cy="1169988"/>
          </a:xfrm>
          <a:prstGeom prst="wedgeRoundRectCallout">
            <a:avLst>
              <a:gd name="adj1" fmla="val 162347"/>
              <a:gd name="adj2" fmla="val -45329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Заочная библейс-кая школа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549400" y="1084263"/>
            <a:ext cx="1828800" cy="1411287"/>
            <a:chOff x="1803" y="402"/>
            <a:chExt cx="1152" cy="889"/>
          </a:xfrm>
        </p:grpSpPr>
        <p:sp>
          <p:nvSpPr>
            <p:cNvPr id="10287" name="Oval 44"/>
            <p:cNvSpPr>
              <a:spLocks noChangeArrowheads="1"/>
            </p:cNvSpPr>
            <p:nvPr/>
          </p:nvSpPr>
          <p:spPr bwMode="auto">
            <a:xfrm>
              <a:off x="1916" y="402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88" name="Rectangle 13"/>
            <p:cNvSpPr>
              <a:spLocks noChangeArrowheads="1"/>
            </p:cNvSpPr>
            <p:nvPr/>
          </p:nvSpPr>
          <p:spPr bwMode="auto">
            <a:xfrm>
              <a:off x="1803" y="563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 информации</a:t>
              </a:r>
              <a:endParaRPr lang="af-Z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327150" y="2017713"/>
            <a:ext cx="1676400" cy="1411287"/>
            <a:chOff x="946" y="1224"/>
            <a:chExt cx="1056" cy="889"/>
          </a:xfrm>
        </p:grpSpPr>
        <p:sp>
          <p:nvSpPr>
            <p:cNvPr id="10285" name="Oval 41"/>
            <p:cNvSpPr>
              <a:spLocks noChangeArrowheads="1"/>
            </p:cNvSpPr>
            <p:nvPr/>
          </p:nvSpPr>
          <p:spPr bwMode="auto">
            <a:xfrm>
              <a:off x="1009" y="1224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946" y="1441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здоровья</a:t>
              </a:r>
              <a:endParaRPr lang="af-Z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547813" y="4151313"/>
            <a:ext cx="1824037" cy="1411287"/>
            <a:chOff x="863" y="1877"/>
            <a:chExt cx="1149" cy="889"/>
          </a:xfrm>
        </p:grpSpPr>
        <p:sp>
          <p:nvSpPr>
            <p:cNvPr id="10283" name="Oval 40"/>
            <p:cNvSpPr>
              <a:spLocks noChangeArrowheads="1"/>
            </p:cNvSpPr>
            <p:nvPr/>
          </p:nvSpPr>
          <p:spPr bwMode="auto">
            <a:xfrm>
              <a:off x="952" y="1877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84" name="Rectangle 47"/>
            <p:cNvSpPr>
              <a:spLocks noChangeArrowheads="1"/>
            </p:cNvSpPr>
            <p:nvPr/>
          </p:nvSpPr>
          <p:spPr bwMode="auto">
            <a:xfrm>
              <a:off x="863" y="2066"/>
              <a:ext cx="114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семейного служения</a:t>
              </a:r>
              <a:endParaRPr lang="af-ZA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4833" name="AutoShape 49"/>
          <p:cNvSpPr>
            <a:spLocks noChangeArrowheads="1"/>
          </p:cNvSpPr>
          <p:nvPr/>
        </p:nvSpPr>
        <p:spPr bwMode="auto">
          <a:xfrm>
            <a:off x="0" y="2762250"/>
            <a:ext cx="1460500" cy="630238"/>
          </a:xfrm>
          <a:prstGeom prst="wedgeRoundRectCallout">
            <a:avLst>
              <a:gd name="adj1" fmla="val 60843"/>
              <a:gd name="adj2" fmla="val -57630"/>
              <a:gd name="adj3" fmla="val 16667"/>
            </a:avLst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Клуб здоровья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525713" y="4940300"/>
            <a:ext cx="1824037" cy="1411288"/>
            <a:chOff x="1576" y="2982"/>
            <a:chExt cx="1149" cy="889"/>
          </a:xfrm>
        </p:grpSpPr>
        <p:sp>
          <p:nvSpPr>
            <p:cNvPr id="10281" name="Oval 38"/>
            <p:cNvSpPr>
              <a:spLocks noChangeArrowheads="1"/>
            </p:cNvSpPr>
            <p:nvPr/>
          </p:nvSpPr>
          <p:spPr bwMode="auto">
            <a:xfrm>
              <a:off x="1661" y="2982"/>
              <a:ext cx="936" cy="889"/>
            </a:xfrm>
            <a:prstGeom prst="ellipse">
              <a:avLst/>
            </a:prstGeom>
            <a:solidFill>
              <a:srgbClr val="0000FF"/>
            </a:solidFill>
            <a:ln w="76200" cap="rnd">
              <a:solidFill>
                <a:srgbClr val="33CC33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82" name="Rectangle 51"/>
            <p:cNvSpPr>
              <a:spLocks noChangeArrowheads="1"/>
            </p:cNvSpPr>
            <p:nvPr/>
          </p:nvSpPr>
          <p:spPr bwMode="auto">
            <a:xfrm>
              <a:off x="1576" y="3318"/>
              <a:ext cx="114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Комитеты</a:t>
              </a:r>
              <a:endParaRPr lang="af-Z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4836" name="AutoShape 52"/>
          <p:cNvSpPr>
            <a:spLocks noChangeArrowheads="1"/>
          </p:cNvSpPr>
          <p:nvPr/>
        </p:nvSpPr>
        <p:spPr bwMode="auto">
          <a:xfrm>
            <a:off x="0" y="2139950"/>
            <a:ext cx="1593850" cy="444500"/>
          </a:xfrm>
          <a:prstGeom prst="wedgeRoundRectCallout">
            <a:avLst>
              <a:gd name="adj1" fmla="val 63537"/>
              <a:gd name="adj2" fmla="val -107074"/>
              <a:gd name="adj3" fmla="val 16667"/>
            </a:avLst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Периодика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37" name="AutoShape 53"/>
          <p:cNvSpPr>
            <a:spLocks noChangeArrowheads="1"/>
          </p:cNvSpPr>
          <p:nvPr/>
        </p:nvSpPr>
        <p:spPr bwMode="auto">
          <a:xfrm>
            <a:off x="3149600" y="0"/>
            <a:ext cx="1763713" cy="584200"/>
          </a:xfrm>
          <a:prstGeom prst="wedgeRoundRectCallout">
            <a:avLst>
              <a:gd name="adj1" fmla="val 41222"/>
              <a:gd name="adj2" fmla="val 86384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Библейский клуб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38" name="AutoShape 54"/>
          <p:cNvSpPr>
            <a:spLocks noChangeArrowheads="1"/>
          </p:cNvSpPr>
          <p:nvPr/>
        </p:nvSpPr>
        <p:spPr bwMode="auto">
          <a:xfrm>
            <a:off x="4927600" y="0"/>
            <a:ext cx="2185988" cy="628650"/>
          </a:xfrm>
          <a:prstGeom prst="wedgeRoundRectCallout">
            <a:avLst>
              <a:gd name="adj1" fmla="val -38069"/>
              <a:gd name="adj2" fmla="val 79310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Клуб английского языка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40" name="AutoShape 56"/>
          <p:cNvSpPr>
            <a:spLocks noChangeArrowheads="1"/>
          </p:cNvSpPr>
          <p:nvPr/>
        </p:nvSpPr>
        <p:spPr bwMode="auto">
          <a:xfrm>
            <a:off x="7950200" y="3073400"/>
            <a:ext cx="1193800" cy="666750"/>
          </a:xfrm>
          <a:prstGeom prst="wedgeRoundRectCallout">
            <a:avLst>
              <a:gd name="adj1" fmla="val -77000"/>
              <a:gd name="adj2" fmla="val -39736"/>
              <a:gd name="adj3" fmla="val 16667"/>
            </a:avLst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Муз. группа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5638800" y="673100"/>
            <a:ext cx="1676400" cy="1411288"/>
            <a:chOff x="3362" y="562"/>
            <a:chExt cx="1056" cy="889"/>
          </a:xfrm>
        </p:grpSpPr>
        <p:sp>
          <p:nvSpPr>
            <p:cNvPr id="10279" name="Oval 32"/>
            <p:cNvSpPr>
              <a:spLocks noChangeArrowheads="1"/>
            </p:cNvSpPr>
            <p:nvPr/>
          </p:nvSpPr>
          <p:spPr bwMode="auto">
            <a:xfrm>
              <a:off x="3419" y="562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80" name="Rectangle 7"/>
            <p:cNvSpPr>
              <a:spLocks noChangeArrowheads="1"/>
            </p:cNvSpPr>
            <p:nvPr/>
          </p:nvSpPr>
          <p:spPr bwMode="auto">
            <a:xfrm>
              <a:off x="3362" y="832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Субботняя школа</a:t>
              </a:r>
              <a:endParaRPr lang="af-Z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6038850" y="3973513"/>
            <a:ext cx="1828800" cy="1411287"/>
            <a:chOff x="3872" y="1905"/>
            <a:chExt cx="1152" cy="889"/>
          </a:xfrm>
        </p:grpSpPr>
        <p:sp>
          <p:nvSpPr>
            <p:cNvPr id="10277" name="Oval 34"/>
            <p:cNvSpPr>
              <a:spLocks noChangeArrowheads="1"/>
            </p:cNvSpPr>
            <p:nvPr/>
          </p:nvSpPr>
          <p:spPr bwMode="auto">
            <a:xfrm>
              <a:off x="3957" y="1905"/>
              <a:ext cx="936" cy="889"/>
            </a:xfrm>
            <a:prstGeom prst="ellipse">
              <a:avLst/>
            </a:prstGeom>
            <a:solidFill>
              <a:srgbClr val="0000FF"/>
            </a:solidFill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3872" y="209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>
                  <a:solidFill>
                    <a:srgbClr val="FFFF00"/>
                  </a:solidFill>
                  <a:latin typeface="ACC Times PlainV" pitchFamily="2" charset="0"/>
                </a:rPr>
                <a:t>Отдел молодежного служения</a:t>
              </a:r>
              <a:endParaRPr lang="af-ZA" sz="1600" b="1">
                <a:solidFill>
                  <a:srgbClr val="FFFF00"/>
                </a:solidFill>
                <a:latin typeface="ACC Times PlainV" pitchFamily="2" charset="0"/>
              </a:endParaRPr>
            </a:p>
          </p:txBody>
        </p:sp>
      </p:grpSp>
      <p:sp>
        <p:nvSpPr>
          <p:cNvPr id="374806" name="AutoShape 22"/>
          <p:cNvSpPr>
            <a:spLocks noChangeArrowheads="1"/>
          </p:cNvSpPr>
          <p:nvPr/>
        </p:nvSpPr>
        <p:spPr bwMode="auto">
          <a:xfrm>
            <a:off x="7812088" y="4006850"/>
            <a:ext cx="1331912" cy="1066800"/>
          </a:xfrm>
          <a:prstGeom prst="wedgeRoundRectCallout">
            <a:avLst>
              <a:gd name="adj1" fmla="val -69991"/>
              <a:gd name="adj2" fmla="val -7505"/>
              <a:gd name="adj3" fmla="val 16667"/>
            </a:avLst>
          </a:prstGeom>
          <a:solidFill>
            <a:schemeClr val="accent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Моло-дежный клуб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56" name="AutoShape 72"/>
          <p:cNvSpPr>
            <a:spLocks noChangeArrowheads="1"/>
          </p:cNvSpPr>
          <p:nvPr/>
        </p:nvSpPr>
        <p:spPr bwMode="auto">
          <a:xfrm>
            <a:off x="44450" y="44450"/>
            <a:ext cx="1060450" cy="717550"/>
          </a:xfrm>
          <a:prstGeom prst="wedgeRoundRectCallout">
            <a:avLst>
              <a:gd name="adj1" fmla="val 270991"/>
              <a:gd name="adj2" fmla="val 136171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Малые группы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12" name="AutoShape 28"/>
          <p:cNvSpPr>
            <a:spLocks noChangeArrowheads="1"/>
          </p:cNvSpPr>
          <p:nvPr/>
        </p:nvSpPr>
        <p:spPr bwMode="auto">
          <a:xfrm>
            <a:off x="7227888" y="5251450"/>
            <a:ext cx="1916112" cy="755650"/>
          </a:xfrm>
          <a:prstGeom prst="wedgeRoundRectCallout">
            <a:avLst>
              <a:gd name="adj1" fmla="val -91435"/>
              <a:gd name="adj2" fmla="val -86815"/>
              <a:gd name="adj3" fmla="val 16667"/>
            </a:avLst>
          </a:prstGeom>
          <a:solidFill>
            <a:schemeClr val="accent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Клуб следопытов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58" name="AutoShape 74"/>
          <p:cNvSpPr>
            <a:spLocks noChangeArrowheads="1"/>
          </p:cNvSpPr>
          <p:nvPr/>
        </p:nvSpPr>
        <p:spPr bwMode="auto">
          <a:xfrm>
            <a:off x="0" y="5162550"/>
            <a:ext cx="2051050" cy="977900"/>
          </a:xfrm>
          <a:prstGeom prst="wedgeRoundRectCallout">
            <a:avLst>
              <a:gd name="adj1" fmla="val 87440"/>
              <a:gd name="adj2" fmla="val 2731"/>
              <a:gd name="adj3" fmla="val 16667"/>
            </a:avLst>
          </a:prstGeom>
          <a:solidFill>
            <a:srgbClr val="BBE0E3"/>
          </a:solidFill>
          <a:ln w="28575">
            <a:solidFill>
              <a:srgbClr val="0099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y-AM" b="1">
                <a:solidFill>
                  <a:srgbClr val="CC0000"/>
                </a:solidFill>
                <a:latin typeface="Arial LatArm" pitchFamily="34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Планирования,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  <a:p>
            <a:pPr algn="ctr"/>
            <a:r>
              <a:rPr lang="hy-AM" b="1">
                <a:solidFill>
                  <a:srgbClr val="CC0000"/>
                </a:solidFill>
                <a:latin typeface="Arial LatArm" pitchFamily="34" charset="0"/>
                <a:cs typeface="Times New Roman" pitchFamily="18" charset="0"/>
              </a:rPr>
              <a:t>  </a:t>
            </a:r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Поклонения,</a:t>
            </a:r>
            <a:endParaRPr lang="en-US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Малых групп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39" name="AutoShape 55"/>
          <p:cNvSpPr>
            <a:spLocks noChangeArrowheads="1"/>
          </p:cNvSpPr>
          <p:nvPr/>
        </p:nvSpPr>
        <p:spPr bwMode="auto">
          <a:xfrm>
            <a:off x="7388225" y="1331913"/>
            <a:ext cx="1755775" cy="719137"/>
          </a:xfrm>
          <a:prstGeom prst="wedgeRoundRectCallout">
            <a:avLst>
              <a:gd name="adj1" fmla="val -73431"/>
              <a:gd name="adj2" fmla="val -35787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Домашние церкви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374807" name="AutoShape 23"/>
          <p:cNvSpPr>
            <a:spLocks noChangeArrowheads="1"/>
          </p:cNvSpPr>
          <p:nvPr/>
        </p:nvSpPr>
        <p:spPr bwMode="auto">
          <a:xfrm>
            <a:off x="7388225" y="793750"/>
            <a:ext cx="1755775" cy="457200"/>
          </a:xfrm>
          <a:prstGeom prst="wedgeRoundRectCallout">
            <a:avLst>
              <a:gd name="adj1" fmla="val -94019"/>
              <a:gd name="adj2" fmla="val -7736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Малые группы</a:t>
            </a:r>
            <a:endParaRPr lang="hy-AM" sz="16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5397" name="Text Box 76"/>
          <p:cNvSpPr txBox="1">
            <a:spLocks noChangeArrowheads="1"/>
          </p:cNvSpPr>
          <p:nvPr/>
        </p:nvSpPr>
        <p:spPr bwMode="auto">
          <a:xfrm>
            <a:off x="6305550" y="2133600"/>
            <a:ext cx="136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Диаконский отдел</a:t>
            </a:r>
          </a:p>
        </p:txBody>
      </p:sp>
      <p:sp>
        <p:nvSpPr>
          <p:cNvPr id="374862" name="AutoShape 78"/>
          <p:cNvSpPr>
            <a:spLocks noChangeArrowheads="1"/>
          </p:cNvSpPr>
          <p:nvPr/>
        </p:nvSpPr>
        <p:spPr bwMode="auto">
          <a:xfrm>
            <a:off x="0" y="6173788"/>
            <a:ext cx="7150100" cy="684212"/>
          </a:xfrm>
          <a:prstGeom prst="wedgeRoundRectCallout">
            <a:avLst>
              <a:gd name="adj1" fmla="val 16181"/>
              <a:gd name="adj2" fmla="val -71704"/>
              <a:gd name="adj3" fmla="val 16667"/>
            </a:avLst>
          </a:prstGeom>
          <a:solidFill>
            <a:srgbClr val="BBE0E3"/>
          </a:solidFill>
          <a:ln w="28575">
            <a:solidFill>
              <a:srgbClr val="660066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Отделы Молитвы, Семинаров, Гостеприимства, Общения и досуга, Библиотеки, Медиа, Издательский,</a:t>
            </a:r>
            <a:r>
              <a:rPr lang="en-US" sz="1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Общественных связей и религиозной свободы, Ресурсов</a:t>
            </a:r>
            <a:endParaRPr lang="hy-AM" sz="1400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64" name="AutoShape 55"/>
          <p:cNvSpPr>
            <a:spLocks noChangeArrowheads="1"/>
          </p:cNvSpPr>
          <p:nvPr/>
        </p:nvSpPr>
        <p:spPr bwMode="auto">
          <a:xfrm>
            <a:off x="7905750" y="2228850"/>
            <a:ext cx="1238250" cy="711200"/>
          </a:xfrm>
          <a:prstGeom prst="wedgeRoundRectCallout">
            <a:avLst>
              <a:gd name="adj1" fmla="val -73727"/>
              <a:gd name="adj2" fmla="val -70329"/>
              <a:gd name="adj3" fmla="val 1666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Вернись домой</a:t>
            </a:r>
            <a:endParaRPr lang="hy-AM" b="1">
              <a:solidFill>
                <a:srgbClr val="CC0000"/>
              </a:solidFill>
              <a:latin typeface="Arial LatAr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37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37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20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20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20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2000"/>
                                        <p:tgtEl>
                                          <p:spTgt spid="3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000"/>
                                        <p:tgtEl>
                                          <p:spTgt spid="3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2000"/>
                                        <p:tgtEl>
                                          <p:spTgt spid="3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2000"/>
                                        <p:tgtEl>
                                          <p:spTgt spid="3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74786" grpId="0" animBg="1"/>
      <p:bldP spid="374802" grpId="0" animBg="1"/>
      <p:bldP spid="374803" grpId="0" animBg="1"/>
      <p:bldP spid="374804" grpId="0" animBg="1"/>
      <p:bldP spid="374805" grpId="0" animBg="1"/>
      <p:bldP spid="374810" grpId="0" animBg="1"/>
      <p:bldP spid="374814" grpId="0" animBg="1"/>
      <p:bldP spid="374833" grpId="0" animBg="1"/>
      <p:bldP spid="374836" grpId="0" animBg="1"/>
      <p:bldP spid="374837" grpId="0" animBg="1"/>
      <p:bldP spid="374838" grpId="0" animBg="1"/>
      <p:bldP spid="374840" grpId="0" animBg="1"/>
      <p:bldP spid="374806" grpId="0" animBg="1"/>
      <p:bldP spid="374856" grpId="0" animBg="1"/>
      <p:bldP spid="374812" grpId="0" animBg="1"/>
      <p:bldP spid="374858" grpId="0" animBg="1"/>
      <p:bldP spid="374839" grpId="0" animBg="1"/>
      <p:bldP spid="374807" grpId="0" animBg="1"/>
      <p:bldP spid="15397" grpId="0"/>
      <p:bldP spid="374862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86" r="10644"/>
          <a:stretch>
            <a:fillRect/>
          </a:stretch>
        </p:blipFill>
        <p:spPr bwMode="auto">
          <a:xfrm>
            <a:off x="0" y="0"/>
            <a:ext cx="9144000" cy="68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1"/>
          <p:cNvGrpSpPr>
            <a:grpSpLocks/>
          </p:cNvGrpSpPr>
          <p:nvPr/>
        </p:nvGrpSpPr>
        <p:grpSpPr bwMode="auto">
          <a:xfrm>
            <a:off x="1254125" y="3073400"/>
            <a:ext cx="1485900" cy="1411288"/>
            <a:chOff x="3872" y="1139"/>
            <a:chExt cx="936" cy="889"/>
          </a:xfrm>
          <a:solidFill>
            <a:schemeClr val="bg1"/>
          </a:solidFill>
        </p:grpSpPr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3872" y="1139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3937" y="1367"/>
              <a:ext cx="765" cy="3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ACC Times PlainV" pitchFamily="2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ACC Times PlainV" pitchFamily="2" charset="0"/>
                </a:rPr>
                <a:t>женского служения</a:t>
              </a:r>
              <a:endParaRPr lang="af-ZA" sz="1600" b="1" dirty="0">
                <a:latin typeface="ACC Times PlainV" pitchFamily="2" charset="0"/>
              </a:endParaRPr>
            </a:p>
          </p:txBody>
        </p:sp>
      </p:grp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6230938" y="1695450"/>
            <a:ext cx="1485900" cy="1411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2994025" y="450850"/>
            <a:ext cx="1485900" cy="1411288"/>
            <a:chOff x="1292" y="647"/>
            <a:chExt cx="936" cy="889"/>
          </a:xfrm>
          <a:solidFill>
            <a:schemeClr val="bg1"/>
          </a:solidFill>
        </p:grpSpPr>
        <p:sp>
          <p:nvSpPr>
            <p:cNvPr id="70" name="Oval 42"/>
            <p:cNvSpPr>
              <a:spLocks noChangeArrowheads="1"/>
            </p:cNvSpPr>
            <p:nvPr/>
          </p:nvSpPr>
          <p:spPr bwMode="auto">
            <a:xfrm>
              <a:off x="1292" y="647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1431" y="815"/>
              <a:ext cx="720" cy="4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личного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служения</a:t>
              </a:r>
              <a:endParaRPr lang="af-ZA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4019550" y="5040313"/>
            <a:ext cx="1485900" cy="1411287"/>
            <a:chOff x="2398" y="3152"/>
            <a:chExt cx="936" cy="889"/>
          </a:xfrm>
          <a:solidFill>
            <a:schemeClr val="bg1"/>
          </a:solidFill>
        </p:grpSpPr>
        <p:sp>
          <p:nvSpPr>
            <p:cNvPr id="73" name="Oval 37"/>
            <p:cNvSpPr>
              <a:spLocks noChangeArrowheads="1"/>
            </p:cNvSpPr>
            <p:nvPr/>
          </p:nvSpPr>
          <p:spPr bwMode="auto">
            <a:xfrm>
              <a:off x="2398" y="3152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2460" y="3375"/>
              <a:ext cx="812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Другие отделы</a:t>
              </a:r>
              <a:endParaRPr lang="af-ZA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Oval 2"/>
          <p:cNvSpPr>
            <a:spLocks noChangeArrowheads="1"/>
          </p:cNvSpPr>
          <p:nvPr/>
        </p:nvSpPr>
        <p:spPr bwMode="auto">
          <a:xfrm>
            <a:off x="3460750" y="2389188"/>
            <a:ext cx="2166938" cy="20177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</a:p>
        </p:txBody>
      </p:sp>
      <p:sp>
        <p:nvSpPr>
          <p:cNvPr id="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8700" y="3175000"/>
            <a:ext cx="1981200" cy="3429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endParaRPr lang="af-Z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59"/>
          <p:cNvGrpSpPr>
            <a:grpSpLocks/>
          </p:cNvGrpSpPr>
          <p:nvPr/>
        </p:nvGrpSpPr>
        <p:grpSpPr bwMode="auto">
          <a:xfrm>
            <a:off x="4316412" y="450850"/>
            <a:ext cx="1485900" cy="1411288"/>
            <a:chOff x="2766" y="364"/>
            <a:chExt cx="936" cy="889"/>
          </a:xfrm>
          <a:solidFill>
            <a:schemeClr val="bg1"/>
          </a:solidFill>
        </p:grpSpPr>
        <p:sp>
          <p:nvSpPr>
            <p:cNvPr id="78" name="Oval 4"/>
            <p:cNvSpPr>
              <a:spLocks noChangeArrowheads="1"/>
            </p:cNvSpPr>
            <p:nvPr/>
          </p:nvSpPr>
          <p:spPr bwMode="auto">
            <a:xfrm>
              <a:off x="2766" y="364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>
              <a:off x="2837" y="620"/>
              <a:ext cx="810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Отдел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образова-ния</a:t>
              </a:r>
              <a:endParaRPr lang="af-ZA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5330827" y="4906963"/>
            <a:ext cx="1485900" cy="1411287"/>
            <a:chOff x="3150" y="3124"/>
            <a:chExt cx="936" cy="889"/>
          </a:xfrm>
          <a:solidFill>
            <a:schemeClr val="bg1"/>
          </a:solidFill>
        </p:grpSpPr>
        <p:sp>
          <p:nvSpPr>
            <p:cNvPr id="81" name="Oval 36"/>
            <p:cNvSpPr>
              <a:spLocks noChangeArrowheads="1"/>
            </p:cNvSpPr>
            <p:nvPr/>
          </p:nvSpPr>
          <p:spPr bwMode="auto">
            <a:xfrm>
              <a:off x="3150" y="3124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3257" y="3313"/>
              <a:ext cx="675" cy="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Отдел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детского служения</a:t>
              </a:r>
              <a:endParaRPr lang="af-ZA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AutoShape 18"/>
          <p:cNvSpPr>
            <a:spLocks noChangeArrowheads="1"/>
          </p:cNvSpPr>
          <p:nvPr/>
        </p:nvSpPr>
        <p:spPr bwMode="auto">
          <a:xfrm>
            <a:off x="1149350" y="28557"/>
            <a:ext cx="1911350" cy="900113"/>
          </a:xfrm>
          <a:prstGeom prst="wedgeRoundRectCallout">
            <a:avLst>
              <a:gd name="adj1" fmla="val 58881"/>
              <a:gd name="adj2" fmla="val 48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Благотвори-тельный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отдел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Тавифа</a:t>
            </a:r>
            <a:endParaRPr lang="hy-AM" sz="1600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84" name="AutoShape 19"/>
          <p:cNvSpPr>
            <a:spLocks noChangeArrowheads="1"/>
          </p:cNvSpPr>
          <p:nvPr/>
        </p:nvSpPr>
        <p:spPr bwMode="auto">
          <a:xfrm>
            <a:off x="71414" y="3554413"/>
            <a:ext cx="1214438" cy="630237"/>
          </a:xfrm>
          <a:prstGeom prst="wedgeRoundRectCallout">
            <a:avLst>
              <a:gd name="adj1" fmla="val 63639"/>
              <a:gd name="adj2" fmla="val -280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Женский клуб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85" name="AutoShape 20"/>
          <p:cNvSpPr>
            <a:spLocks noChangeArrowheads="1"/>
          </p:cNvSpPr>
          <p:nvPr/>
        </p:nvSpPr>
        <p:spPr bwMode="auto">
          <a:xfrm>
            <a:off x="7215206" y="6143644"/>
            <a:ext cx="1844675" cy="638175"/>
          </a:xfrm>
          <a:prstGeom prst="wedgeRoundRectCallout">
            <a:avLst>
              <a:gd name="adj1" fmla="val -82839"/>
              <a:gd name="adj2" fmla="val -17323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Клуб искателей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преключений</a:t>
            </a:r>
            <a:endParaRPr lang="hy-AM" sz="1600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86" name="AutoShape 21"/>
          <p:cNvSpPr>
            <a:spLocks noChangeArrowheads="1"/>
          </p:cNvSpPr>
          <p:nvPr/>
        </p:nvSpPr>
        <p:spPr bwMode="auto">
          <a:xfrm>
            <a:off x="66654" y="4362450"/>
            <a:ext cx="1504950" cy="657225"/>
          </a:xfrm>
          <a:prstGeom prst="wedgeRoundRectCallout">
            <a:avLst>
              <a:gd name="adj1" fmla="val 70810"/>
              <a:gd name="adj2" fmla="val 448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Семейный клуб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87" name="AutoShape 26"/>
          <p:cNvSpPr>
            <a:spLocks noChangeArrowheads="1"/>
          </p:cNvSpPr>
          <p:nvPr/>
        </p:nvSpPr>
        <p:spPr bwMode="auto">
          <a:xfrm>
            <a:off x="7072330" y="98425"/>
            <a:ext cx="2008187" cy="647700"/>
          </a:xfrm>
          <a:prstGeom prst="wedgeRoundRectCallout">
            <a:avLst>
              <a:gd name="adj1" fmla="val -120799"/>
              <a:gd name="adj2" fmla="val 794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Компьютерный клуб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88" name="Group 68"/>
          <p:cNvGrpSpPr>
            <a:grpSpLocks/>
          </p:cNvGrpSpPr>
          <p:nvPr/>
        </p:nvGrpSpPr>
        <p:grpSpPr bwMode="auto">
          <a:xfrm>
            <a:off x="6529387" y="2851150"/>
            <a:ext cx="1485900" cy="1411288"/>
            <a:chOff x="3702" y="2614"/>
            <a:chExt cx="936" cy="889"/>
          </a:xfrm>
          <a:solidFill>
            <a:schemeClr val="bg1"/>
          </a:solidFill>
        </p:grpSpPr>
        <p:sp>
          <p:nvSpPr>
            <p:cNvPr id="89" name="Oval 35"/>
            <p:cNvSpPr>
              <a:spLocks noChangeArrowheads="1"/>
            </p:cNvSpPr>
            <p:nvPr/>
          </p:nvSpPr>
          <p:spPr bwMode="auto">
            <a:xfrm>
              <a:off x="3702" y="2614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3819" y="2843"/>
              <a:ext cx="765" cy="3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Музыкаль-ный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отдел</a:t>
              </a:r>
              <a:endParaRPr lang="af-ZA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AutoShape 30"/>
          <p:cNvSpPr>
            <a:spLocks noChangeArrowheads="1"/>
          </p:cNvSpPr>
          <p:nvPr/>
        </p:nvSpPr>
        <p:spPr bwMode="auto">
          <a:xfrm>
            <a:off x="39666" y="850900"/>
            <a:ext cx="1460500" cy="1169988"/>
          </a:xfrm>
          <a:prstGeom prst="wedgeRoundRectCallout">
            <a:avLst>
              <a:gd name="adj1" fmla="val 162347"/>
              <a:gd name="adj2" fmla="val -453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Заочная библейс-кая школа</a:t>
            </a:r>
            <a:endParaRPr lang="hy-AM" b="1"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92" name="Group 67"/>
          <p:cNvGrpSpPr>
            <a:grpSpLocks/>
          </p:cNvGrpSpPr>
          <p:nvPr/>
        </p:nvGrpSpPr>
        <p:grpSpPr bwMode="auto">
          <a:xfrm>
            <a:off x="1800216" y="1000108"/>
            <a:ext cx="1485900" cy="1411287"/>
            <a:chOff x="1916" y="402"/>
            <a:chExt cx="936" cy="889"/>
          </a:xfrm>
          <a:solidFill>
            <a:schemeClr val="bg1"/>
          </a:solidFill>
        </p:grpSpPr>
        <p:sp>
          <p:nvSpPr>
            <p:cNvPr id="93" name="Oval 44"/>
            <p:cNvSpPr>
              <a:spLocks noChangeArrowheads="1"/>
            </p:cNvSpPr>
            <p:nvPr/>
          </p:nvSpPr>
          <p:spPr bwMode="auto">
            <a:xfrm>
              <a:off x="1916" y="402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2132" y="558"/>
              <a:ext cx="585" cy="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Отдел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инфор-мации</a:t>
              </a:r>
              <a:endParaRPr lang="af-ZA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Group 60"/>
          <p:cNvGrpSpPr>
            <a:grpSpLocks/>
          </p:cNvGrpSpPr>
          <p:nvPr/>
        </p:nvGrpSpPr>
        <p:grpSpPr bwMode="auto">
          <a:xfrm>
            <a:off x="1427162" y="2017713"/>
            <a:ext cx="1485900" cy="1411287"/>
            <a:chOff x="1009" y="1224"/>
            <a:chExt cx="936" cy="889"/>
          </a:xfrm>
          <a:solidFill>
            <a:schemeClr val="bg1"/>
          </a:solidFill>
        </p:grpSpPr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1009" y="1224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1100" y="1441"/>
              <a:ext cx="765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здоровья</a:t>
              </a:r>
              <a:endParaRPr lang="af-ZA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62"/>
          <p:cNvGrpSpPr>
            <a:grpSpLocks/>
          </p:cNvGrpSpPr>
          <p:nvPr/>
        </p:nvGrpSpPr>
        <p:grpSpPr bwMode="auto">
          <a:xfrm>
            <a:off x="1728778" y="4151313"/>
            <a:ext cx="1485900" cy="1411287"/>
            <a:chOff x="952" y="1877"/>
            <a:chExt cx="936" cy="889"/>
          </a:xfrm>
          <a:solidFill>
            <a:schemeClr val="bg1"/>
          </a:solidFill>
        </p:grpSpPr>
        <p:sp>
          <p:nvSpPr>
            <p:cNvPr id="99" name="Oval 40"/>
            <p:cNvSpPr>
              <a:spLocks noChangeArrowheads="1"/>
            </p:cNvSpPr>
            <p:nvPr/>
          </p:nvSpPr>
          <p:spPr bwMode="auto">
            <a:xfrm>
              <a:off x="952" y="1877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1078" y="2052"/>
              <a:ext cx="720" cy="3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Отдел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семейного служения</a:t>
              </a:r>
              <a:endParaRPr lang="af-ZA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39666" y="2762250"/>
            <a:ext cx="1460500" cy="630238"/>
          </a:xfrm>
          <a:prstGeom prst="wedgeRoundRectCallout">
            <a:avLst>
              <a:gd name="adj1" fmla="val 60843"/>
              <a:gd name="adj2" fmla="val -576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Клуб здоровья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102" name="Group 70"/>
          <p:cNvGrpSpPr>
            <a:grpSpLocks/>
          </p:cNvGrpSpPr>
          <p:nvPr/>
        </p:nvGrpSpPr>
        <p:grpSpPr bwMode="auto">
          <a:xfrm>
            <a:off x="2660651" y="4940300"/>
            <a:ext cx="1485900" cy="1411288"/>
            <a:chOff x="1661" y="2982"/>
            <a:chExt cx="936" cy="889"/>
          </a:xfrm>
          <a:solidFill>
            <a:schemeClr val="bg1"/>
          </a:solidFill>
        </p:grpSpPr>
        <p:sp>
          <p:nvSpPr>
            <p:cNvPr id="103" name="Oval 38"/>
            <p:cNvSpPr>
              <a:spLocks noChangeArrowheads="1"/>
            </p:cNvSpPr>
            <p:nvPr/>
          </p:nvSpPr>
          <p:spPr bwMode="auto">
            <a:xfrm>
              <a:off x="1661" y="2982"/>
              <a:ext cx="936" cy="889"/>
            </a:xfrm>
            <a:prstGeom prst="ellipse">
              <a:avLst/>
            </a:prstGeom>
            <a:grp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1740" y="3318"/>
              <a:ext cx="810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Комитеты</a:t>
              </a:r>
              <a:endParaRPr lang="af-ZA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" name="AutoShape 52"/>
          <p:cNvSpPr>
            <a:spLocks noChangeArrowheads="1"/>
          </p:cNvSpPr>
          <p:nvPr/>
        </p:nvSpPr>
        <p:spPr bwMode="auto">
          <a:xfrm>
            <a:off x="49192" y="2139950"/>
            <a:ext cx="1593850" cy="444500"/>
          </a:xfrm>
          <a:prstGeom prst="wedgeRoundRectCallout">
            <a:avLst>
              <a:gd name="adj1" fmla="val 63537"/>
              <a:gd name="adj2" fmla="val -10707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Периодика</a:t>
            </a:r>
            <a:endParaRPr lang="hy-AM" sz="1600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06" name="AutoShape 53"/>
          <p:cNvSpPr>
            <a:spLocks noChangeArrowheads="1"/>
          </p:cNvSpPr>
          <p:nvPr/>
        </p:nvSpPr>
        <p:spPr bwMode="auto">
          <a:xfrm>
            <a:off x="3149600" y="58718"/>
            <a:ext cx="1763713" cy="584200"/>
          </a:xfrm>
          <a:prstGeom prst="wedgeRoundRectCallout">
            <a:avLst>
              <a:gd name="adj1" fmla="val 41222"/>
              <a:gd name="adj2" fmla="val 8638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Библейский клуб</a:t>
            </a:r>
            <a:endParaRPr lang="hy-AM" sz="1600" b="1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07" name="AutoShape 54"/>
          <p:cNvSpPr>
            <a:spLocks noChangeArrowheads="1"/>
          </p:cNvSpPr>
          <p:nvPr/>
        </p:nvSpPr>
        <p:spPr bwMode="auto">
          <a:xfrm>
            <a:off x="4927600" y="85706"/>
            <a:ext cx="2185988" cy="628650"/>
          </a:xfrm>
          <a:prstGeom prst="wedgeRoundRectCallout">
            <a:avLst>
              <a:gd name="adj1" fmla="val -38069"/>
              <a:gd name="adj2" fmla="val 7931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Клуб английского языка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08" name="AutoShape 56"/>
          <p:cNvSpPr>
            <a:spLocks noChangeArrowheads="1"/>
          </p:cNvSpPr>
          <p:nvPr/>
        </p:nvSpPr>
        <p:spPr bwMode="auto">
          <a:xfrm>
            <a:off x="7858148" y="3073400"/>
            <a:ext cx="1193800" cy="666750"/>
          </a:xfrm>
          <a:prstGeom prst="wedgeRoundRectCallout">
            <a:avLst>
              <a:gd name="adj1" fmla="val -77000"/>
              <a:gd name="adj2" fmla="val -3973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Муз. группа</a:t>
            </a:r>
            <a:endParaRPr lang="hy-AM" sz="1600" b="1" dirty="0">
              <a:latin typeface="Arial LatArm" pitchFamily="34" charset="0"/>
              <a:cs typeface="Times New Roman" pitchFamily="18" charset="0"/>
            </a:endParaRPr>
          </a:p>
        </p:txBody>
      </p:sp>
      <p:grpSp>
        <p:nvGrpSpPr>
          <p:cNvPr id="109" name="Group 57"/>
          <p:cNvGrpSpPr>
            <a:grpSpLocks/>
          </p:cNvGrpSpPr>
          <p:nvPr/>
        </p:nvGrpSpPr>
        <p:grpSpPr bwMode="auto">
          <a:xfrm>
            <a:off x="5729287" y="673100"/>
            <a:ext cx="1485900" cy="1411288"/>
            <a:chOff x="3419" y="562"/>
            <a:chExt cx="936" cy="889"/>
          </a:xfrm>
          <a:solidFill>
            <a:schemeClr val="bg1"/>
          </a:solidFill>
        </p:grpSpPr>
        <p:sp>
          <p:nvSpPr>
            <p:cNvPr id="110" name="Oval 32"/>
            <p:cNvSpPr>
              <a:spLocks noChangeArrowheads="1"/>
            </p:cNvSpPr>
            <p:nvPr/>
          </p:nvSpPr>
          <p:spPr bwMode="auto">
            <a:xfrm>
              <a:off x="3419" y="562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>
              <a:off x="3500" y="832"/>
              <a:ext cx="810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Суббот-няя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школа</a:t>
              </a:r>
              <a:endParaRPr lang="af-ZA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63"/>
          <p:cNvGrpSpPr>
            <a:grpSpLocks/>
          </p:cNvGrpSpPr>
          <p:nvPr/>
        </p:nvGrpSpPr>
        <p:grpSpPr bwMode="auto">
          <a:xfrm>
            <a:off x="6173787" y="3973513"/>
            <a:ext cx="1485900" cy="1411287"/>
            <a:chOff x="3957" y="1905"/>
            <a:chExt cx="936" cy="889"/>
          </a:xfrm>
          <a:solidFill>
            <a:schemeClr val="bg1"/>
          </a:solidFill>
        </p:grpSpPr>
        <p:sp>
          <p:nvSpPr>
            <p:cNvPr id="113" name="Oval 34"/>
            <p:cNvSpPr>
              <a:spLocks noChangeArrowheads="1"/>
            </p:cNvSpPr>
            <p:nvPr/>
          </p:nvSpPr>
          <p:spPr bwMode="auto">
            <a:xfrm>
              <a:off x="3957" y="1905"/>
              <a:ext cx="936" cy="889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4073" y="2102"/>
              <a:ext cx="675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1600" b="1" dirty="0">
                  <a:latin typeface="ACC Times PlainV" pitchFamily="2" charset="0"/>
                </a:rPr>
                <a:t>Отдел </a:t>
              </a:r>
              <a:r>
                <a:rPr lang="ru-RU" sz="1600" b="1" dirty="0" err="1" smtClean="0">
                  <a:latin typeface="ACC Times PlainV" pitchFamily="2" charset="0"/>
                </a:rPr>
                <a:t>молодеж-ного</a:t>
              </a:r>
              <a:r>
                <a:rPr lang="ru-RU" sz="1600" b="1" dirty="0" smtClean="0">
                  <a:latin typeface="ACC Times PlainV" pitchFamily="2" charset="0"/>
                </a:rPr>
                <a:t> </a:t>
              </a:r>
              <a:r>
                <a:rPr lang="ru-RU" sz="1600" b="1" dirty="0">
                  <a:latin typeface="ACC Times PlainV" pitchFamily="2" charset="0"/>
                </a:rPr>
                <a:t>служения</a:t>
              </a:r>
              <a:endParaRPr lang="af-ZA" sz="1600" b="1" dirty="0">
                <a:latin typeface="ACC Times PlainV" pitchFamily="2" charset="0"/>
              </a:endParaRPr>
            </a:p>
          </p:txBody>
        </p:sp>
      </p:grpSp>
      <p:sp>
        <p:nvSpPr>
          <p:cNvPr id="115" name="AutoShape 22"/>
          <p:cNvSpPr>
            <a:spLocks noChangeArrowheads="1"/>
          </p:cNvSpPr>
          <p:nvPr/>
        </p:nvSpPr>
        <p:spPr bwMode="auto">
          <a:xfrm>
            <a:off x="7715272" y="4006850"/>
            <a:ext cx="1331912" cy="1066800"/>
          </a:xfrm>
          <a:prstGeom prst="wedgeRoundRectCallout">
            <a:avLst>
              <a:gd name="adj1" fmla="val -69991"/>
              <a:gd name="adj2" fmla="val -75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Моло-дежный клуб</a:t>
            </a:r>
            <a:endParaRPr lang="hy-AM" b="1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16" name="AutoShape 72"/>
          <p:cNvSpPr>
            <a:spLocks noChangeArrowheads="1"/>
          </p:cNvSpPr>
          <p:nvPr/>
        </p:nvSpPr>
        <p:spPr bwMode="auto">
          <a:xfrm>
            <a:off x="44450" y="44450"/>
            <a:ext cx="1060450" cy="717550"/>
          </a:xfrm>
          <a:prstGeom prst="wedgeRoundRectCallout">
            <a:avLst>
              <a:gd name="adj1" fmla="val 247825"/>
              <a:gd name="adj2" fmla="val 1114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Малые группы</a:t>
            </a:r>
            <a:endParaRPr lang="hy-AM" sz="1600" b="1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17" name="AutoShape 28"/>
          <p:cNvSpPr>
            <a:spLocks noChangeArrowheads="1"/>
          </p:cNvSpPr>
          <p:nvPr/>
        </p:nvSpPr>
        <p:spPr bwMode="auto">
          <a:xfrm>
            <a:off x="7143768" y="5251450"/>
            <a:ext cx="1916112" cy="755650"/>
          </a:xfrm>
          <a:prstGeom prst="wedgeRoundRectCallout">
            <a:avLst>
              <a:gd name="adj1" fmla="val -40152"/>
              <a:gd name="adj2" fmla="val -1030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Клуб следопытов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18" name="AutoShape 74"/>
          <p:cNvSpPr>
            <a:spLocks noChangeArrowheads="1"/>
          </p:cNvSpPr>
          <p:nvPr/>
        </p:nvSpPr>
        <p:spPr bwMode="auto">
          <a:xfrm>
            <a:off x="92058" y="5072074"/>
            <a:ext cx="2051050" cy="977900"/>
          </a:xfrm>
          <a:prstGeom prst="wedgeRoundRectCallout">
            <a:avLst>
              <a:gd name="adj1" fmla="val 87440"/>
              <a:gd name="adj2" fmla="val 2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y-AM" b="1" dirty="0">
                <a:latin typeface="Arial LatArm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Планирования,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  <a:p>
            <a:pPr algn="ctr"/>
            <a:r>
              <a:rPr lang="hy-AM" b="1" dirty="0">
                <a:latin typeface="Arial LatArm" pitchFamily="34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Поклонения,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Малых групп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>
            <a:off x="7286644" y="1331913"/>
            <a:ext cx="1755775" cy="719137"/>
          </a:xfrm>
          <a:prstGeom prst="wedgeRoundRectCallout">
            <a:avLst>
              <a:gd name="adj1" fmla="val -73431"/>
              <a:gd name="adj2" fmla="val -35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Домашние церкви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20" name="AutoShape 23"/>
          <p:cNvSpPr>
            <a:spLocks noChangeArrowheads="1"/>
          </p:cNvSpPr>
          <p:nvPr/>
        </p:nvSpPr>
        <p:spPr bwMode="auto">
          <a:xfrm>
            <a:off x="7286644" y="793750"/>
            <a:ext cx="1755775" cy="457200"/>
          </a:xfrm>
          <a:prstGeom prst="wedgeRoundRectCallout">
            <a:avLst>
              <a:gd name="adj1" fmla="val -94019"/>
              <a:gd name="adj2" fmla="val -773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Малые группы</a:t>
            </a:r>
            <a:endParaRPr lang="hy-AM" sz="1600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21" name="Text Box 76"/>
          <p:cNvSpPr txBox="1">
            <a:spLocks noChangeArrowheads="1"/>
          </p:cNvSpPr>
          <p:nvPr/>
        </p:nvSpPr>
        <p:spPr bwMode="auto">
          <a:xfrm>
            <a:off x="6357951" y="2133600"/>
            <a:ext cx="1214446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Диаконс-кий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отдел</a:t>
            </a:r>
          </a:p>
        </p:txBody>
      </p:sp>
      <p:sp>
        <p:nvSpPr>
          <p:cNvPr id="122" name="AutoShape 78"/>
          <p:cNvSpPr>
            <a:spLocks noChangeArrowheads="1"/>
          </p:cNvSpPr>
          <p:nvPr/>
        </p:nvSpPr>
        <p:spPr bwMode="auto">
          <a:xfrm>
            <a:off x="65106" y="6143644"/>
            <a:ext cx="7150100" cy="684212"/>
          </a:xfrm>
          <a:prstGeom prst="wedgeRoundRectCallout">
            <a:avLst>
              <a:gd name="adj1" fmla="val 16181"/>
              <a:gd name="adj2" fmla="val -717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Отделы Молитвы, Семинаров, Гостеприимства, Общения и досуга, Библиотеки,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Издательский,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Общественных связей и религиозной свободы, Ресурсов</a:t>
            </a:r>
            <a:endParaRPr lang="hy-AM" sz="1400" b="1" dirty="0">
              <a:latin typeface="Arial LatArm" pitchFamily="34" charset="0"/>
              <a:cs typeface="Times New Roman" pitchFamily="18" charset="0"/>
            </a:endParaRPr>
          </a:p>
        </p:txBody>
      </p:sp>
      <p:sp>
        <p:nvSpPr>
          <p:cNvPr id="123" name="AutoShape 55"/>
          <p:cNvSpPr>
            <a:spLocks noChangeArrowheads="1"/>
          </p:cNvSpPr>
          <p:nvPr/>
        </p:nvSpPr>
        <p:spPr bwMode="auto">
          <a:xfrm>
            <a:off x="7786710" y="2228850"/>
            <a:ext cx="1238250" cy="711200"/>
          </a:xfrm>
          <a:prstGeom prst="wedgeRoundRectCallout">
            <a:avLst>
              <a:gd name="adj1" fmla="val -73727"/>
              <a:gd name="adj2" fmla="val -703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Вернись домой</a:t>
            </a:r>
            <a:endParaRPr lang="hy-AM" b="1" dirty="0">
              <a:latin typeface="Arial LatAr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5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1" grpId="0" animBg="1"/>
      <p:bldP spid="101" grpId="0" animBg="1"/>
      <p:bldP spid="105" grpId="0" animBg="1"/>
      <p:bldP spid="106" grpId="0" animBg="1"/>
      <p:bldP spid="107" grpId="0" animBg="1"/>
      <p:bldP spid="108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986" r="10644"/>
          <a:stretch>
            <a:fillRect/>
          </a:stretch>
        </p:blipFill>
        <p:spPr bwMode="auto">
          <a:xfrm>
            <a:off x="-1" y="0"/>
            <a:ext cx="9172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236</Words>
  <Application>Microsoft Office PowerPoint</Application>
  <PresentationFormat>Экран (4:3)</PresentationFormat>
  <Paragraphs>94</Paragraphs>
  <Slides>10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1_Тема Office</vt:lpstr>
      <vt:lpstr>Network</vt:lpstr>
      <vt:lpstr>Default Design</vt:lpstr>
      <vt:lpstr>Тема Office</vt:lpstr>
      <vt:lpstr>Слайд 1</vt:lpstr>
      <vt:lpstr>ЕВАНГЕЛИЗМ  ЧЕРЕЗ ОТДЕЛЫ ЦЕРКВИ</vt:lpstr>
      <vt:lpstr>1. Каждый отдел имеет своего       руководителя и совет. 2. Каждый отдел занимается      внутрицерковной      деятельностью. 3. Каждый отдел занимается      евангельской деятельностью. 4. Совет каждого отдела       разрабатывает стратегию       благовестия.</vt:lpstr>
      <vt:lpstr>5.  Церковный совет          координирует мероприятия       отделов и всей церкви. 6.  Благовестие осуществляется        через евангельские        мероприятия отделов во        время богослужения или во       время встреч клубов.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Sargsyan</dc:creator>
  <cp:lastModifiedBy>vkotov</cp:lastModifiedBy>
  <cp:revision>17</cp:revision>
  <dcterms:created xsi:type="dcterms:W3CDTF">2014-01-23T14:06:03Z</dcterms:created>
  <dcterms:modified xsi:type="dcterms:W3CDTF">2014-10-28T13:01:06Z</dcterms:modified>
</cp:coreProperties>
</file>